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8" r:id="rId3"/>
    <p:sldId id="302" r:id="rId4"/>
    <p:sldId id="264" r:id="rId5"/>
    <p:sldId id="291" r:id="rId6"/>
    <p:sldId id="304" r:id="rId7"/>
    <p:sldId id="301" r:id="rId8"/>
    <p:sldId id="303" r:id="rId9"/>
    <p:sldId id="290" r:id="rId10"/>
    <p:sldId id="293" r:id="rId11"/>
    <p:sldId id="277" r:id="rId12"/>
    <p:sldId id="306" r:id="rId13"/>
    <p:sldId id="266" r:id="rId14"/>
    <p:sldId id="265" r:id="rId15"/>
    <p:sldId id="267" r:id="rId16"/>
    <p:sldId id="268" r:id="rId17"/>
    <p:sldId id="269" r:id="rId18"/>
    <p:sldId id="261" r:id="rId19"/>
    <p:sldId id="262" r:id="rId20"/>
    <p:sldId id="279" r:id="rId21"/>
    <p:sldId id="271" r:id="rId22"/>
    <p:sldId id="296" r:id="rId23"/>
    <p:sldId id="272" r:id="rId24"/>
    <p:sldId id="259" r:id="rId25"/>
    <p:sldId id="297" r:id="rId26"/>
    <p:sldId id="309" r:id="rId27"/>
    <p:sldId id="305" r:id="rId28"/>
    <p:sldId id="274" r:id="rId29"/>
    <p:sldId id="282" r:id="rId30"/>
    <p:sldId id="275" r:id="rId31"/>
    <p:sldId id="281" r:id="rId32"/>
    <p:sldId id="273" r:id="rId33"/>
    <p:sldId id="258" r:id="rId34"/>
    <p:sldId id="307" r:id="rId35"/>
    <p:sldId id="283" r:id="rId36"/>
    <p:sldId id="284" r:id="rId37"/>
    <p:sldId id="285" r:id="rId38"/>
    <p:sldId id="286" r:id="rId39"/>
    <p:sldId id="28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4BA7C-4321-4DA2-AD9E-36BF10EB6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0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0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08CE8-A26E-4900-9685-EBEFCE505F0A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4931B3B-6C97-4B3A-91C4-9AEFDC48C6ED}" type="slidenum">
              <a:rPr lang="en-US" sz="1200">
                <a:latin typeface="Times New Roman" charset="0"/>
              </a:rPr>
              <a:pPr algn="r" eaLnBrk="0" hangingPunct="0"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5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85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A8165-A4D0-4CA1-AC5E-2CB18063431A}" type="slidenum">
              <a:rPr lang="en-US"/>
              <a:pPr/>
              <a:t>15</a:t>
            </a:fld>
            <a:endParaRPr lang="en-US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37EDBC-15EA-47E2-974F-76A6574BAE7D}" type="slidenum">
              <a:rPr lang="en-US" sz="1200">
                <a:latin typeface="Times New Roman" charset="0"/>
              </a:rPr>
              <a:pPr algn="r" eaLnBrk="0" hangingPunct="0"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07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36953-687D-466B-9AFC-5DB7A304B45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C3DE724-0203-46A4-8FB9-9139B89E954A}" type="slidenum">
              <a:rPr lang="en-US" sz="1200">
                <a:latin typeface="Times New Roman" charset="0"/>
              </a:rPr>
              <a:pPr algn="r" eaLnBrk="0" hangingPunct="0"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74CF6-AA05-4DC8-9C4A-FCEE5CBF740F}" type="slidenum">
              <a:rPr lang="en-US"/>
              <a:pPr/>
              <a:t>17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1D861B2-3F86-40A5-A11A-C28E2F953740}" type="slidenum">
              <a:rPr lang="en-US" sz="1200">
                <a:latin typeface="Times New Roman" charset="0"/>
              </a:rPr>
              <a:pPr algn="r" eaLnBrk="0" hangingPunct="0"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9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3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0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84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BA0A2-7C0E-48F2-9693-6BFC71727915}" type="slidenum">
              <a:rPr lang="en-US"/>
              <a:pPr/>
              <a:t>21</a:t>
            </a:fld>
            <a:endParaRPr lang="en-US"/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73D570A-3FEE-4D0C-865B-A7897EDA35B8}" type="slidenum">
              <a:rPr lang="en-US" sz="1200">
                <a:latin typeface="Times New Roman" charset="0"/>
              </a:rPr>
              <a:pPr algn="r" eaLnBrk="0" hangingPunct="0"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9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0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D2F8-037B-4576-AC63-9FDEF7FE39F1}" type="slidenum">
              <a:rPr lang="en-US"/>
              <a:pPr/>
              <a:t>23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67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4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2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5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39576-CC37-4BF7-B914-43EE1BB80833}" type="slidenum">
              <a:rPr lang="en-US"/>
              <a:pPr/>
              <a:t>28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6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5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0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A619D-C827-4723-A330-2BBA49DD49EE}" type="slidenum">
              <a:rPr lang="en-US"/>
              <a:pPr/>
              <a:t>30</a:t>
            </a:fld>
            <a:endParaRPr lang="en-US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BF461CF-30B0-4C81-B371-3C6851EE8502}" type="slidenum">
              <a:rPr lang="en-US" sz="1200">
                <a:latin typeface="Times New Roman" charset="0"/>
              </a:rPr>
              <a:pPr algn="r" eaLnBrk="0" hangingPunct="0"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On slide:	Graphic.</a:t>
            </a:r>
          </a:p>
          <a:p>
            <a:r>
              <a:rPr lang="en-US"/>
              <a:t>Click 1:	After four bloody years…</a:t>
            </a:r>
          </a:p>
          <a:p>
            <a:endParaRPr lang="en-US"/>
          </a:p>
          <a:p>
            <a:endParaRPr lang="en-US"/>
          </a:p>
          <a:p>
            <a:r>
              <a:rPr lang="en-US" i="1"/>
              <a:t>Click to next slide.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5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9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1EEB5-4ADD-4506-B7DE-B455BCC03AA7}" type="slidenum">
              <a:rPr lang="en-US"/>
              <a:pPr/>
              <a:t>32</a:t>
            </a:fld>
            <a:endParaRPr lang="en-US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6FA50E1-2B24-45CD-98AA-A7024B130D57}" type="slidenum">
              <a:rPr lang="en-US" sz="1200">
                <a:latin typeface="Times New Roman" charset="0"/>
              </a:rPr>
              <a:pPr algn="r" eaLnBrk="0" hangingPunct="0"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36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14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8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4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49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9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1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3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BA7C-4321-4DA2-AD9E-36BF10EB69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1FFC1-0A9C-4C11-98B2-F4AFAE58F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17585-A53C-47FB-8BF7-7FE938C06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7F63-BC2D-4521-AE2F-37FDF73DD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D43DA0-0CDD-4189-A02B-1AED6DD9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EDFC2-8483-4B5B-8321-38331250E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6DAFF-8869-40F3-98F4-B509761CB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B4DE-760F-4122-98BE-512D081A0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ACDBB-62D6-40F6-A4B5-A14364894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C6C39-080F-4FBF-B9CD-F3774588D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9A38-8407-4E89-8795-27672C2EA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72CD0-16D4-421A-ADDE-326A05603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7244-E75A-490D-B4E6-EB29A4814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6C97C7-6179-4AEF-948B-22F5140A71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5.jpeg"/><Relationship Id="rId7" Type="http://schemas.openxmlformats.org/officeDocument/2006/relationships/hyperlink" Target="http://images.google.com/imgres?imgurl=http://gladstone.uoregon.edu/~lmortins/civilwar/Confederate%20Flag.jpg&amp;imgrefurl=http://gladstone.uoregon.edu/~lmortins/civilwar/&amp;h=189&amp;w=288&amp;sz=20&amp;tbnid=-QffZfXlR3oJ:&amp;tbnh=72&amp;tbnw=110&amp;start=12&amp;prev=/images?q%3DConfederate%2BFlag%26hl%3Den%26lr%3D%26sa%3D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com/imgres?imgurl=http://members.aol.com/bgandersen/civ_war/images/usa.gif&amp;imgrefurl=http://members.aol.com/bgandersen/civ_war/index2.html&amp;h=168&amp;w=274&amp;sz=3&amp;tbnid=LmvX1FN3XUcJ:&amp;tbnh=66&amp;tbnw=108&amp;start=18&amp;prev=/images?q%3DUnion%2BFlag%3B%2BCivil%2BWar%26hl%3Den%26lr%3D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8.png"/><Relationship Id="rId7" Type="http://schemas.openxmlformats.org/officeDocument/2006/relationships/hyperlink" Target="http://images.google.com/imgres?imgurl=http://gladstone.uoregon.edu/~lmortins/civilwar/Confederate%20Flag.jpg&amp;imgrefurl=http://gladstone.uoregon.edu/~lmortins/civilwar/&amp;h=189&amp;w=288&amp;sz=20&amp;tbnid=-QffZfXlR3oJ:&amp;tbnh=72&amp;tbnw=110&amp;start=12&amp;prev=/images?q%3DConfederate%2BFlag%26hl%3Den%26lr%3D%26sa%3D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/imgres?imgurl=http://members.aol.com/bgandersen/civ_war/images/usa.gif&amp;imgrefurl=http://members.aol.com/bgandersen/civ_war/index2.html&amp;h=168&amp;w=274&amp;sz=3&amp;tbnid=LmvX1FN3XUcJ:&amp;tbnh=66&amp;tbnw=108&amp;start=18&amp;prev=/images?q%3DUnion%2BFlag%3B%2BCivil%2BWar%26hl%3Den%26lr%3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/imgres?imgurl=http://members.aol.com/bgandersen/civ_war/images/usa.gif&amp;imgrefurl=http://members.aol.com/bgandersen/civ_war/index2.html&amp;h=168&amp;w=274&amp;sz=3&amp;tbnid=LmvX1FN3XUcJ:&amp;tbnh=66&amp;tbnw=108&amp;start=18&amp;prev=/images?q%3DUnion%2BFlag%3B%2BCivil%2BWar%26hl%3Den%26lr%3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hyperlink" Target="http://images.google.com/imgres?imgurl=http://members.aol.com/bgandersen/civ_war/images/usa.gif&amp;imgrefurl=http://members.aol.com/bgandersen/civ_war/index2.html&amp;h=168&amp;w=274&amp;sz=3&amp;tbnid=LmvX1FN3XUcJ:&amp;tbnh=66&amp;tbnw=108&amp;start=18&amp;prev=/images?q%3DUnion%2BFlag%3B%2BCivil%2BWar%26hl%3Den%26lr%3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m/imgres?imgurl=http://gladstone.uoregon.edu/~lmortins/civilwar/Confederate%20Flag.jpg&amp;imgrefurl=http://gladstone.uoregon.edu/~lmortins/civilwar/&amp;h=189&amp;w=288&amp;sz=20&amp;tbnid=-QffZfXlR3oJ:&amp;tbnh=72&amp;tbnw=110&amp;start=12&amp;prev=/images?q%3DConfederate%2BFlag%26hl%3Den%26lr%3D%26sa%3D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imgurl=http://gladstone.uoregon.edu/~lmortins/civilwar/Confederate%20Flag.jpg&amp;imgrefurl=http://gladstone.uoregon.edu/~lmortins/civilwar/&amp;h=189&amp;w=288&amp;sz=20&amp;tbnid=-QffZfXlR3oJ:&amp;tbnh=72&amp;tbnw=110&amp;start=12&amp;prev=/images?q%3DConfederate%2BFlag%26hl%3Den%26lr%3D%26sa%3D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2" descr="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2296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396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Castellar" pitchFamily="18" charset="0"/>
              </a:rPr>
              <a:t>The civil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Battle of Antietam</a:t>
            </a:r>
            <a:r>
              <a:rPr lang="en-US" sz="4000" b="1"/>
              <a:t> </a:t>
            </a:r>
            <a:br>
              <a:rPr lang="en-US" sz="4000" b="1"/>
            </a:br>
            <a:r>
              <a:rPr lang="en-US" sz="2800" b="1"/>
              <a:t>September 1862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248400"/>
            <a:ext cx="4038600" cy="609600"/>
          </a:xfrm>
        </p:spPr>
        <p:txBody>
          <a:bodyPr/>
          <a:lstStyle/>
          <a:p>
            <a:r>
              <a:rPr lang="en-US"/>
              <a:t>George McClellan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6294438"/>
            <a:ext cx="3962400" cy="563562"/>
          </a:xfrm>
        </p:spPr>
        <p:txBody>
          <a:bodyPr/>
          <a:lstStyle/>
          <a:p>
            <a:r>
              <a:rPr lang="en-US"/>
              <a:t>Robert E. Lee </a:t>
            </a:r>
          </a:p>
        </p:txBody>
      </p:sp>
      <p:pic>
        <p:nvPicPr>
          <p:cNvPr id="50181" name="Picture 5" descr="Robert%2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138" y="1524000"/>
            <a:ext cx="3309937" cy="4610100"/>
          </a:xfrm>
          <a:prstGeom prst="rect">
            <a:avLst/>
          </a:prstGeom>
          <a:noFill/>
        </p:spPr>
      </p:pic>
      <p:pic>
        <p:nvPicPr>
          <p:cNvPr id="50182" name="Picture 6" descr="George%2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3027363" cy="4495800"/>
          </a:xfrm>
          <a:prstGeom prst="rect">
            <a:avLst/>
          </a:prstGeom>
          <a:noFill/>
        </p:spPr>
      </p:pic>
      <p:pic>
        <p:nvPicPr>
          <p:cNvPr id="50183" name="Picture 7" descr="us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762000"/>
            <a:ext cx="1219200" cy="744538"/>
          </a:xfrm>
          <a:prstGeom prst="rect">
            <a:avLst/>
          </a:prstGeom>
          <a:noFill/>
        </p:spPr>
      </p:pic>
      <p:pic>
        <p:nvPicPr>
          <p:cNvPr id="50184" name="Picture 8" descr="Confederate%2520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685800"/>
            <a:ext cx="129540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/>
              <a:t>Antietam: Sharpsburg, Maryland</a:t>
            </a:r>
          </a:p>
        </p:txBody>
      </p:sp>
      <p:pic>
        <p:nvPicPr>
          <p:cNvPr id="34819" name="Picture 3" descr="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38100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953000"/>
            <a:ext cx="91440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Bloody battle in Maryland resulted in a tie and Robert E. Lee’s army has to retreat back into Virginia.  Lee attacked the north because he needed a victory on northern soil.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/>
              <a:t>Antietam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800600"/>
          </a:xfrm>
        </p:spPr>
        <p:txBody>
          <a:bodyPr/>
          <a:lstStyle/>
          <a:p>
            <a:r>
              <a:rPr lang="en-US"/>
              <a:t>Union troops did not chase Lee back into Virginia</a:t>
            </a:r>
          </a:p>
          <a:p>
            <a:r>
              <a:rPr lang="en-US"/>
              <a:t>If they had, they might have won the war then and there </a:t>
            </a:r>
          </a:p>
          <a:p>
            <a:r>
              <a:rPr lang="en-US"/>
              <a:t>Lincoln fired McClellan in November 1862 </a:t>
            </a:r>
          </a:p>
        </p:txBody>
      </p:sp>
      <p:pic>
        <p:nvPicPr>
          <p:cNvPr id="64516" name="Picture 4" descr="McClel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"/>
            <a:ext cx="3486150" cy="4352925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019800" y="4800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General McClellan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28"/>
            <a:ext cx="8229600" cy="97703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Emancipation Proclamation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3276600" cy="4724400"/>
          </a:xfrm>
        </p:spPr>
        <p:txBody>
          <a:bodyPr/>
          <a:lstStyle/>
          <a:p>
            <a:r>
              <a:rPr lang="en-US" sz="2800"/>
              <a:t>It freed the slaves only in states that have seceded from the Union.</a:t>
            </a:r>
          </a:p>
          <a:p>
            <a:r>
              <a:rPr lang="en-US" sz="2800"/>
              <a:t>It did not free slaves in border states.</a:t>
            </a:r>
          </a:p>
          <a:p>
            <a:endParaRPr lang="en-US" sz="2800"/>
          </a:p>
        </p:txBody>
      </p:sp>
      <p:pic>
        <p:nvPicPr>
          <p:cNvPr id="12292" name="Picture 4" descr="emancip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838200"/>
            <a:ext cx="44561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-372-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09638"/>
            <a:ext cx="8382000" cy="4424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5" descr="GETTYSBURG%20MSD-ULT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Gettysburg – turning point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838200"/>
            <a:ext cx="8686800" cy="2514600"/>
          </a:xfrm>
        </p:spPr>
        <p:txBody>
          <a:bodyPr>
            <a:noAutofit/>
          </a:bodyPr>
          <a:lstStyle/>
          <a:p>
            <a:r>
              <a:rPr lang="en-US" sz="2400">
                <a:latin typeface="Lucida Sans" pitchFamily="34" charset="0"/>
              </a:rPr>
              <a:t>In 1863, General Lee decided again to invade the North. His army met Union forces at Gettysburg, Pennsylvania. </a:t>
            </a:r>
          </a:p>
          <a:p>
            <a:r>
              <a:rPr lang="en-US" sz="2400">
                <a:latin typeface="Lucida Sans" pitchFamily="34" charset="0"/>
              </a:rPr>
              <a:t>The Union won after three days of fierce fighting </a:t>
            </a:r>
          </a:p>
          <a:p>
            <a:r>
              <a:rPr lang="en-US" sz="2400">
                <a:latin typeface="Lucida Sans" pitchFamily="34" charset="0"/>
              </a:rPr>
              <a:t>Over 100, 000 people died in 3 days </a:t>
            </a:r>
            <a:r>
              <a:rPr lang="en-US" sz="2400">
                <a:latin typeface="Lucida Sans" pitchFamily="34" charset="0"/>
                <a:sym typeface="Wingdings" pitchFamily="2" charset="2"/>
              </a:rPr>
              <a:t></a:t>
            </a:r>
            <a:r>
              <a:rPr lang="en-US" sz="2400">
                <a:latin typeface="Lucida Sans" pitchFamily="34" charset="0"/>
              </a:rPr>
              <a:t>It was the last time the South invaded the North.</a:t>
            </a:r>
          </a:p>
          <a:p>
            <a:r>
              <a:rPr lang="en-US" sz="2400">
                <a:latin typeface="Lucida Sans" pitchFamily="34" charset="0"/>
              </a:rPr>
              <a:t>Gettysburg was considered a turning point in the war because Northerners gained new life after finally defeating Lee’s army </a:t>
            </a:r>
          </a:p>
        </p:txBody>
      </p:sp>
      <p:pic>
        <p:nvPicPr>
          <p:cNvPr id="17412" name="Picture 4" descr="Gal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121150"/>
            <a:ext cx="466725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Gettysburg Address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71800" y="1676400"/>
            <a:ext cx="6067425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/>
              <a:t>that from these honored dead we take increased devotion to that cause for which they gave the last full measure of devotion -- that we here highly resolve that these dead shall not have died in vain -- that this nation, under God, shall have a new birth of freedom -- and that government of the people, by the people, for the people, shall not perish from the earth.</a:t>
            </a:r>
            <a:r>
              <a:rPr lang="en-US" sz="2000"/>
              <a:t> 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/>
              <a:t>                         Abe Lincoln</a:t>
            </a:r>
          </a:p>
        </p:txBody>
      </p:sp>
      <p:pic>
        <p:nvPicPr>
          <p:cNvPr id="19460" name="Picture 4" descr="gettysb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296545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1-384-385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-126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381000"/>
            <a:ext cx="5319712" cy="5576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the Civil War begin?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Election of 1860 – Lincoln is elected </a:t>
            </a:r>
          </a:p>
          <a:p>
            <a:r>
              <a:rPr lang="en-US"/>
              <a:t>As a result, South Carolina secedes from the United States </a:t>
            </a:r>
          </a:p>
        </p:txBody>
      </p:sp>
      <p:pic>
        <p:nvPicPr>
          <p:cNvPr id="66565" name="Picture 5" descr="image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3708400" cy="3733800"/>
          </a:xfrm>
          <a:prstGeom prst="rect">
            <a:avLst/>
          </a:prstGeom>
          <a:noFill/>
        </p:spPr>
      </p:pic>
      <p:pic>
        <p:nvPicPr>
          <p:cNvPr id="66567" name="Picture 7" descr="lincoln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76600"/>
            <a:ext cx="2438400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u="sng"/>
              <a:t>Chancellorsville, Virginia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Confederate victory in 1863 </a:t>
            </a:r>
          </a:p>
          <a:p>
            <a:pPr>
              <a:lnSpc>
                <a:spcPct val="80000"/>
              </a:lnSpc>
            </a:pPr>
            <a:r>
              <a:rPr lang="en-US" sz="2800"/>
              <a:t>Stonewall Jackson was shot and killed accidentally by his own troops. </a:t>
            </a:r>
          </a:p>
        </p:txBody>
      </p:sp>
      <p:pic>
        <p:nvPicPr>
          <p:cNvPr id="36868" name="Picture 4" descr="Chancellorsville-050904-Visitors_Center-Jacksons_Woundin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686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COB98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8" y="0"/>
            <a:ext cx="526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u="sng"/>
              <a:t>Battle of Vicksburg – July 1863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51204" name="Picture 4" descr="grant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752600"/>
            <a:ext cx="3222625" cy="4525963"/>
          </a:xfrm>
        </p:spPr>
      </p:pic>
      <p:pic>
        <p:nvPicPr>
          <p:cNvPr id="51205" name="Picture 5" descr="u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990600"/>
            <a:ext cx="1219200" cy="744538"/>
          </a:xfrm>
          <a:prstGeom prst="rect">
            <a:avLst/>
          </a:prstGeom>
          <a:noFill/>
        </p:spPr>
      </p:pic>
      <p:pic>
        <p:nvPicPr>
          <p:cNvPr id="51206" name="Picture 6" descr="johns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752600"/>
            <a:ext cx="3265488" cy="4572000"/>
          </a:xfrm>
          <a:prstGeom prst="rect">
            <a:avLst/>
          </a:prstGeom>
          <a:noFill/>
        </p:spPr>
      </p:pic>
      <p:pic>
        <p:nvPicPr>
          <p:cNvPr id="51207" name="Picture 7" descr="Confederate%2520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90600"/>
            <a:ext cx="1295400" cy="847725"/>
          </a:xfrm>
          <a:prstGeom prst="rect">
            <a:avLst/>
          </a:prstGeom>
          <a:noFill/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85800" y="6400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Gen. Albert Johnson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410200" y="6324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General Ulysses S. Grant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685800"/>
            <a:ext cx="8229600" cy="381000"/>
          </a:xfrm>
        </p:spPr>
        <p:txBody>
          <a:bodyPr/>
          <a:lstStyle/>
          <a:p>
            <a:r>
              <a:rPr lang="en-US" sz="400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/>
              <a:t>The day after Gettysburg, General Grant captured Vicksburg, Mississippi for the Union</a:t>
            </a:r>
          </a:p>
          <a:p>
            <a:pPr>
              <a:lnSpc>
                <a:spcPct val="80000"/>
              </a:lnSpc>
            </a:pPr>
            <a:r>
              <a:rPr lang="en-US" sz="2600"/>
              <a:t>This was a significant win for the Union because now the Union controlled the Mississippi and split the Confederacy in two </a:t>
            </a:r>
          </a:p>
          <a:p>
            <a:pPr>
              <a:lnSpc>
                <a:spcPct val="80000"/>
              </a:lnSpc>
            </a:pPr>
            <a:r>
              <a:rPr lang="en-US" sz="2600"/>
              <a:t>Lincoln made Ulysses S. Grant commander of all Union armies </a:t>
            </a:r>
          </a:p>
          <a:p>
            <a:pPr>
              <a:lnSpc>
                <a:spcPct val="80000"/>
              </a:lnSpc>
            </a:pPr>
            <a:endParaRPr lang="en-US" sz="2600"/>
          </a:p>
          <a:p>
            <a:pPr>
              <a:lnSpc>
                <a:spcPct val="80000"/>
              </a:lnSpc>
              <a:buFontTx/>
              <a:buNone/>
            </a:pPr>
            <a:endParaRPr lang="en-US" sz="2600"/>
          </a:p>
          <a:p>
            <a:pPr>
              <a:lnSpc>
                <a:spcPct val="80000"/>
              </a:lnSpc>
            </a:pPr>
            <a:endParaRPr lang="en-US" sz="2600"/>
          </a:p>
        </p:txBody>
      </p:sp>
      <p:pic>
        <p:nvPicPr>
          <p:cNvPr id="25604" name="Picture 4" descr="jb_0519_vicksburg_1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33400"/>
            <a:ext cx="4953000" cy="3962400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410200" y="4648200"/>
            <a:ext cx="29718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July 4, 1863 - another Union victory - </a:t>
            </a:r>
            <a:r>
              <a:rPr lang="en-US" sz="3200" b="1"/>
              <a:t>VICKSBURG</a:t>
            </a:r>
            <a:endParaRPr lang="en-US" sz="3200"/>
          </a:p>
          <a:p>
            <a:pPr>
              <a:spcBef>
                <a:spcPct val="50000"/>
              </a:spcBef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 descr="4-128-quickfa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7663"/>
            <a:ext cx="6138863" cy="563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u="sng"/>
              <a:t>William Tecumseh Sherman</a:t>
            </a:r>
          </a:p>
        </p:txBody>
      </p:sp>
      <p:pic>
        <p:nvPicPr>
          <p:cNvPr id="52228" name="Picture 4" descr="sherm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00200"/>
            <a:ext cx="3462338" cy="4457700"/>
          </a:xfrm>
        </p:spPr>
      </p:pic>
      <p:pic>
        <p:nvPicPr>
          <p:cNvPr id="52229" name="Picture 5" descr="u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" cy="744538"/>
          </a:xfrm>
          <a:prstGeom prst="rect">
            <a:avLst/>
          </a:prstGeom>
          <a:noFill/>
        </p:spPr>
      </p:pic>
      <p:pic>
        <p:nvPicPr>
          <p:cNvPr id="52230" name="Picture 6" descr="u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219200" cy="744538"/>
          </a:xfrm>
          <a:prstGeom prst="rect">
            <a:avLst/>
          </a:prstGeom>
          <a:noFill/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15240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Grant gave the military division of the Mississippi to Sherman.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Both generals sought a total victory over the South.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This meant not only conquering the South’s army and government, but also its civilian population.</a:t>
            </a:r>
            <a:r>
              <a:rPr lang="en-US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Battle for Atlanta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September 1864, Sherman captured Atlanta and burned much of it to the ground. </a:t>
            </a:r>
          </a:p>
        </p:txBody>
      </p:sp>
      <p:pic>
        <p:nvPicPr>
          <p:cNvPr id="67589" name="Picture 5" descr="burnat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43200"/>
            <a:ext cx="2798763" cy="3810000"/>
          </a:xfrm>
          <a:prstGeom prst="rect">
            <a:avLst/>
          </a:prstGeom>
          <a:noFill/>
        </p:spPr>
      </p:pic>
      <p:pic>
        <p:nvPicPr>
          <p:cNvPr id="67591" name="Picture 7" descr="6301GW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4462463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Sherman’s March to the Sea </a:t>
            </a:r>
          </a:p>
        </p:txBody>
      </p:sp>
      <p:pic>
        <p:nvPicPr>
          <p:cNvPr id="63492" name="Picture 4" descr="Gsherman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0"/>
            <a:ext cx="5791200" cy="2955925"/>
          </a:xfrm>
          <a:prstGeom prst="rect">
            <a:avLst/>
          </a:prstGeom>
          <a:noFill/>
        </p:spPr>
      </p:pic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On November 12, 1864, Sherman marched out of Atlanta toward the Atlantic coast. </a:t>
            </a:r>
          </a:p>
          <a:p>
            <a:pPr>
              <a:lnSpc>
                <a:spcPct val="90000"/>
              </a:lnSpc>
            </a:pPr>
            <a:r>
              <a:rPr lang="en-US" sz="2800" b="1"/>
              <a:t>Tracing a line of march between Macon and Augusta, he carved a sixty-mile wide swath of destruction in the Confederacy's heartland.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/>
              <a:t>Grant pursued Lee’s army into Virginia </a:t>
            </a:r>
          </a:p>
          <a:p>
            <a:pPr>
              <a:lnSpc>
                <a:spcPct val="80000"/>
              </a:lnSpc>
            </a:pPr>
            <a:r>
              <a:rPr lang="en-US" sz="2800"/>
              <a:t>Sherman’s troops invaded Georgia and destroyed farms and cities on their way to the sea</a:t>
            </a:r>
          </a:p>
          <a:p>
            <a:pPr>
              <a:lnSpc>
                <a:spcPct val="80000"/>
              </a:lnSpc>
            </a:pPr>
            <a:r>
              <a:rPr lang="en-US" sz="2800"/>
              <a:t>April 3, 1865, Grant took Richmond, VA</a:t>
            </a:r>
          </a:p>
          <a:p>
            <a:pPr>
              <a:lnSpc>
                <a:spcPct val="80000"/>
              </a:lnSpc>
            </a:pPr>
            <a:r>
              <a:rPr lang="en-US" sz="2800"/>
              <a:t>Lee surrenders on April 9, 1865 at </a:t>
            </a:r>
            <a:r>
              <a:rPr lang="en-US" sz="2800" b="1">
                <a:solidFill>
                  <a:srgbClr val="FF00FF"/>
                </a:solidFill>
              </a:rPr>
              <a:t>APPOMATTOX COURTHOUSE</a:t>
            </a:r>
            <a:endParaRPr lang="en-US" sz="280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</a:pPr>
            <a:endParaRPr lang="en-US" sz="2800"/>
          </a:p>
        </p:txBody>
      </p:sp>
      <p:pic>
        <p:nvPicPr>
          <p:cNvPr id="29700" name="Picture 4" descr="surr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800"/>
            <a:ext cx="4905375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534400" cy="1470025"/>
          </a:xfrm>
        </p:spPr>
        <p:txBody>
          <a:bodyPr/>
          <a:lstStyle/>
          <a:p>
            <a:r>
              <a:rPr lang="en-US"/>
              <a:t>Lee Surrenders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/>
              <a:t>Appomattox Courthouse </a:t>
            </a:r>
          </a:p>
        </p:txBody>
      </p:sp>
      <p:pic>
        <p:nvPicPr>
          <p:cNvPr id="39940" name="Picture 4" descr="image3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705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did the Civil War begin?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April 1861, the  Confederacy demanded that the Union surrender Fort Sumter, in Charleston. </a:t>
            </a:r>
          </a:p>
          <a:p>
            <a:pPr>
              <a:lnSpc>
                <a:spcPct val="90000"/>
              </a:lnSpc>
            </a:pPr>
            <a:r>
              <a:rPr lang="en-US" sz="2400"/>
              <a:t>President Lincoln did not want to start a war, but he also could not abandon the fort. He cleverly sent in “food for hungry men”. </a:t>
            </a:r>
          </a:p>
          <a:p>
            <a:pPr>
              <a:lnSpc>
                <a:spcPct val="90000"/>
              </a:lnSpc>
            </a:pPr>
            <a:r>
              <a:rPr lang="en-US" sz="2400"/>
              <a:t>Jefferson Davis, president of the Confederacy, attacked the fort and seized it, starting the Civil War. </a:t>
            </a:r>
          </a:p>
        </p:txBody>
      </p:sp>
      <p:pic>
        <p:nvPicPr>
          <p:cNvPr id="60420" name="Picture 4" descr="Jefferson%20Dav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049588" cy="4419600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943600" y="594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Jefferson Davis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ve forks b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12700"/>
            <a:ext cx="9753600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196850"/>
            <a:ext cx="8077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charset="0"/>
              </a:rPr>
              <a:t>After four bloody years of civil war,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charset="0"/>
              </a:rPr>
              <a:t>the South was defeated.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458200" y="76200"/>
            <a:ext cx="685800" cy="6019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762000" cy="6248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85800" y="0"/>
            <a:ext cx="8077200" cy="209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/>
          <a:lstStyle/>
          <a:p>
            <a:r>
              <a:rPr lang="en-US"/>
              <a:t>Battle Maps</a:t>
            </a:r>
          </a:p>
        </p:txBody>
      </p:sp>
      <p:pic>
        <p:nvPicPr>
          <p:cNvPr id="38915" name="Picture 3" descr="map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2296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009650"/>
            <a:ext cx="859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chemeClr val="bg2"/>
                </a:solidFill>
                <a:latin typeface="Times New Roman" charset="0"/>
              </a:rPr>
              <a:t>Over 618,000 military deaths during Civil War.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-130-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0" y="320675"/>
            <a:ext cx="4522788" cy="5694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Atrocities of the Civil War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4267200"/>
            <a:ext cx="41910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Massacre at Fort Pillow </a:t>
            </a:r>
          </a:p>
          <a:p>
            <a:pPr>
              <a:lnSpc>
                <a:spcPct val="90000"/>
              </a:lnSpc>
            </a:pPr>
            <a:r>
              <a:rPr lang="en-US"/>
              <a:t>200 captured African Americans were murdered</a:t>
            </a:r>
            <a:r>
              <a:rPr lang="en-US" sz="2800"/>
              <a:t> </a:t>
            </a:r>
          </a:p>
        </p:txBody>
      </p:sp>
      <p:pic>
        <p:nvPicPr>
          <p:cNvPr id="65541" name="Picture 5" descr="event_fort_pillow_massac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3810000" cy="3162300"/>
          </a:xfrm>
          <a:prstGeom prst="rect">
            <a:avLst/>
          </a:prstGeom>
          <a:noFill/>
        </p:spPr>
      </p:pic>
      <p:pic>
        <p:nvPicPr>
          <p:cNvPr id="65542" name="Picture 6" descr="FtPi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371600"/>
            <a:ext cx="4953000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1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Union Prison Camp</a:t>
            </a:r>
            <a:br>
              <a:rPr lang="en-US" sz="4000" b="1">
                <a:solidFill>
                  <a:schemeClr val="bg1"/>
                </a:solidFill>
                <a:latin typeface="Broadway" pitchFamily="82" charset="0"/>
              </a:rPr>
            </a:b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at Andersonville, GA</a:t>
            </a:r>
          </a:p>
        </p:txBody>
      </p:sp>
      <p:pic>
        <p:nvPicPr>
          <p:cNvPr id="40963" name="Picture 3" descr="Andersonville-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685800" y="1676400"/>
            <a:ext cx="7772400" cy="477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Original Andersonville Plan</a:t>
            </a:r>
          </a:p>
        </p:txBody>
      </p:sp>
      <p:pic>
        <p:nvPicPr>
          <p:cNvPr id="41987" name="Picture 3" descr="Andersonville-5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7921" t="9749" r="4950" b="12271"/>
          <a:stretch>
            <a:fillRect/>
          </a:stretch>
        </p:blipFill>
        <p:spPr bwMode="auto">
          <a:xfrm>
            <a:off x="1219200" y="1143000"/>
            <a:ext cx="6705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133600" y="5548313"/>
            <a:ext cx="5029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rgbClr val="FF33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Planned to hold 10,000 men.</a:t>
            </a:r>
          </a:p>
          <a:p>
            <a:pPr marL="290513" indent="-290513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rgbClr val="FF33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Had over 32,000 at one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Distributing “Rations”</a:t>
            </a:r>
          </a:p>
        </p:txBody>
      </p:sp>
      <p:pic>
        <p:nvPicPr>
          <p:cNvPr id="43011" name="Picture 3" descr="Andersonville-8-issuing rations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33400" y="1143000"/>
            <a:ext cx="8077200" cy="538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Union “Survivors”</a:t>
            </a:r>
          </a:p>
        </p:txBody>
      </p:sp>
      <p:pic>
        <p:nvPicPr>
          <p:cNvPr id="44035" name="Picture 3" descr="Andersonville-7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371600" y="1295400"/>
            <a:ext cx="2633663" cy="5105400"/>
          </a:xfrm>
          <a:prstGeom prst="rect">
            <a:avLst/>
          </a:prstGeom>
          <a:noFill/>
        </p:spPr>
      </p:pic>
      <p:pic>
        <p:nvPicPr>
          <p:cNvPr id="44036" name="Picture 4" descr="Andersonville-6"/>
          <p:cNvPicPr>
            <a:picLocks noChangeAspect="1" noChangeArrowheads="1"/>
          </p:cNvPicPr>
          <p:nvPr/>
        </p:nvPicPr>
        <p:blipFill>
          <a:blip r:embed="rId4" cstate="print">
            <a:lum bright="-12000" contrast="6000"/>
          </a:blip>
          <a:srcRect l="10963" r="7903"/>
          <a:stretch>
            <a:fillRect/>
          </a:stretch>
        </p:blipFill>
        <p:spPr bwMode="auto">
          <a:xfrm>
            <a:off x="5181600" y="1295400"/>
            <a:ext cx="28194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Burying Dead Union POWs</a:t>
            </a:r>
          </a:p>
        </p:txBody>
      </p:sp>
      <p:pic>
        <p:nvPicPr>
          <p:cNvPr id="45059" name="Picture 3" descr="Andersonville-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38200" y="1143000"/>
            <a:ext cx="7620000" cy="534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11-359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5763"/>
            <a:ext cx="6810375" cy="5481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52400"/>
            <a:ext cx="8229600" cy="1143000"/>
          </a:xfrm>
        </p:spPr>
        <p:txBody>
          <a:bodyPr/>
          <a:lstStyle/>
          <a:p>
            <a:r>
              <a:rPr lang="en-US" sz="6000" u="sng"/>
              <a:t>Anaconda Plan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48132" name="Picture 4" descr="Anacon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322638"/>
            <a:ext cx="4572000" cy="3535362"/>
          </a:xfrm>
          <a:noFill/>
          <a:ln/>
        </p:spPr>
      </p:pic>
      <p:pic>
        <p:nvPicPr>
          <p:cNvPr id="48133" name="Picture 5" descr="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3600450" cy="5334000"/>
          </a:xfrm>
          <a:prstGeom prst="rect">
            <a:avLst/>
          </a:prstGeom>
          <a:noFill/>
        </p:spPr>
      </p:pic>
      <p:pic>
        <p:nvPicPr>
          <p:cNvPr id="48134" name="Picture 6" descr="General Winfield Scot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28600"/>
            <a:ext cx="1879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Anaconda Plan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Union’s strategy to win the war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Blockade southern ports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Split the Confederacy in two by taking control of Mississippi River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Capture Richmond, VA, the capital of the Confederacy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Generals at Bull Run</a:t>
            </a:r>
            <a:br>
              <a:rPr lang="en-US" sz="4000"/>
            </a:br>
            <a:r>
              <a:rPr lang="en-US" sz="2400"/>
              <a:t>General McDowell vs. General Beauregard</a:t>
            </a:r>
            <a:r>
              <a:rPr lang="en-US" sz="4000"/>
              <a:t> </a:t>
            </a:r>
          </a:p>
        </p:txBody>
      </p:sp>
      <p:pic>
        <p:nvPicPr>
          <p:cNvPr id="53253" name="Picture 5" descr="Irwin McDow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752600"/>
            <a:ext cx="4121150" cy="4876800"/>
          </a:xfrm>
          <a:prstGeom prst="rect">
            <a:avLst/>
          </a:prstGeom>
          <a:noFill/>
        </p:spPr>
      </p:pic>
      <p:pic>
        <p:nvPicPr>
          <p:cNvPr id="53254" name="Picture 6" descr="Pierre Gustave Toutant Beauregard, Confederate 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600"/>
            <a:ext cx="3633788" cy="4724400"/>
          </a:xfrm>
          <a:prstGeom prst="rect">
            <a:avLst/>
          </a:prstGeom>
          <a:noFill/>
        </p:spPr>
      </p:pic>
      <p:pic>
        <p:nvPicPr>
          <p:cNvPr id="53255" name="Picture 7" descr="Confederate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304800"/>
            <a:ext cx="1295400" cy="847725"/>
          </a:xfrm>
          <a:prstGeom prst="rect">
            <a:avLst/>
          </a:prstGeom>
          <a:noFill/>
        </p:spPr>
      </p:pic>
      <p:pic>
        <p:nvPicPr>
          <p:cNvPr id="53256" name="Picture 8" descr="us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1219200" cy="74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590800" cy="2620962"/>
          </a:xfrm>
        </p:spPr>
        <p:txBody>
          <a:bodyPr/>
          <a:lstStyle/>
          <a:p>
            <a:r>
              <a:rPr lang="en-US"/>
              <a:t>Battle of Bull Run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229600" cy="2544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First major battle of the Civil War </a:t>
            </a:r>
          </a:p>
          <a:p>
            <a:pPr>
              <a:lnSpc>
                <a:spcPct val="90000"/>
              </a:lnSpc>
            </a:pPr>
            <a:r>
              <a:rPr lang="en-US"/>
              <a:t>Only 25 miles from Washington, D.C. </a:t>
            </a:r>
          </a:p>
          <a:p>
            <a:pPr>
              <a:lnSpc>
                <a:spcPct val="90000"/>
              </a:lnSpc>
            </a:pPr>
            <a:r>
              <a:rPr lang="en-US"/>
              <a:t>South won and southern general Stonewall Jackson won his nickname because he stood firm in battle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61444" name="Picture 4" descr="bullr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"/>
            <a:ext cx="4876800" cy="357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Thomas “Stonewall” Jackson</a:t>
            </a:r>
          </a:p>
        </p:txBody>
      </p:sp>
      <p:pic>
        <p:nvPicPr>
          <p:cNvPr id="47107" name="Picture 3" descr="stonewall_jack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984625" cy="5114925"/>
          </a:xfrm>
          <a:prstGeom prst="rect">
            <a:avLst/>
          </a:prstGeom>
          <a:noFill/>
        </p:spPr>
      </p:pic>
      <p:pic>
        <p:nvPicPr>
          <p:cNvPr id="47108" name="Picture 4" descr="Confederate%2520Fl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95600"/>
            <a:ext cx="2362200" cy="1546225"/>
          </a:xfrm>
          <a:prstGeom prst="rect">
            <a:avLst/>
          </a:prstGeom>
          <a:noFill/>
        </p:spPr>
      </p:pic>
      <p:pic>
        <p:nvPicPr>
          <p:cNvPr id="47109" name="Picture 5" descr="Confederate%2520Fl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971800"/>
            <a:ext cx="2286000" cy="149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798</Words>
  <Application>Microsoft Office PowerPoint</Application>
  <PresentationFormat>On-screen Show (4:3)</PresentationFormat>
  <Paragraphs>135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 Unicode MS</vt:lpstr>
      <vt:lpstr>Arial</vt:lpstr>
      <vt:lpstr>Broadway</vt:lpstr>
      <vt:lpstr>Castellar</vt:lpstr>
      <vt:lpstr>Comic Sans MS</vt:lpstr>
      <vt:lpstr>Lucida Sans</vt:lpstr>
      <vt:lpstr>Times New Roman</vt:lpstr>
      <vt:lpstr>Wingdings</vt:lpstr>
      <vt:lpstr>Default Design</vt:lpstr>
      <vt:lpstr>PowerPoint Presentation</vt:lpstr>
      <vt:lpstr>How does the Civil War begin? </vt:lpstr>
      <vt:lpstr>How did the Civil War begin? </vt:lpstr>
      <vt:lpstr>PowerPoint Presentation</vt:lpstr>
      <vt:lpstr>Anaconda Plan</vt:lpstr>
      <vt:lpstr>Anaconda Plan</vt:lpstr>
      <vt:lpstr>Generals at Bull Run General McDowell vs. General Beauregard </vt:lpstr>
      <vt:lpstr>Battle of Bull Run</vt:lpstr>
      <vt:lpstr>Thomas “Stonewall” Jackson</vt:lpstr>
      <vt:lpstr>Battle of Antietam  September 1862</vt:lpstr>
      <vt:lpstr>Antietam: Sharpsburg, Maryland</vt:lpstr>
      <vt:lpstr>Antietam </vt:lpstr>
      <vt:lpstr>Emancipation Proclamation</vt:lpstr>
      <vt:lpstr>PowerPoint Presentation</vt:lpstr>
      <vt:lpstr>PowerPoint Presentation</vt:lpstr>
      <vt:lpstr>Gettysburg – turning point</vt:lpstr>
      <vt:lpstr>Gettysburg Address</vt:lpstr>
      <vt:lpstr>PowerPoint Presentation</vt:lpstr>
      <vt:lpstr>PowerPoint Presentation</vt:lpstr>
      <vt:lpstr>Chancellorsville, Virginia</vt:lpstr>
      <vt:lpstr>c</vt:lpstr>
      <vt:lpstr>Battle of Vicksburg – July 1863</vt:lpstr>
      <vt:lpstr>s</vt:lpstr>
      <vt:lpstr>PowerPoint Presentation</vt:lpstr>
      <vt:lpstr>William Tecumseh Sherman</vt:lpstr>
      <vt:lpstr>Battle for Atlanta </vt:lpstr>
      <vt:lpstr>Sherman’s March to the Sea </vt:lpstr>
      <vt:lpstr>PowerPoint Presentation</vt:lpstr>
      <vt:lpstr>Lee Surrenders</vt:lpstr>
      <vt:lpstr>PowerPoint Presentation</vt:lpstr>
      <vt:lpstr>Battle Maps</vt:lpstr>
      <vt:lpstr>PowerPoint Presentation</vt:lpstr>
      <vt:lpstr>PowerPoint Presentation</vt:lpstr>
      <vt:lpstr>Atrocities of the Civil War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TCSS</dc:creator>
  <cp:lastModifiedBy>Hornsby, Martha W.</cp:lastModifiedBy>
  <cp:revision>5</cp:revision>
  <dcterms:created xsi:type="dcterms:W3CDTF">2009-11-11T21:16:53Z</dcterms:created>
  <dcterms:modified xsi:type="dcterms:W3CDTF">2016-11-18T16:09:24Z</dcterms:modified>
</cp:coreProperties>
</file>