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71" r:id="rId6"/>
    <p:sldId id="270" r:id="rId7"/>
    <p:sldId id="272" r:id="rId8"/>
    <p:sldId id="273" r:id="rId9"/>
    <p:sldId id="262" r:id="rId10"/>
    <p:sldId id="263" r:id="rId11"/>
    <p:sldId id="264" r:id="rId12"/>
    <p:sldId id="265" r:id="rId13"/>
    <p:sldId id="257" r:id="rId14"/>
    <p:sldId id="258" r:id="rId15"/>
    <p:sldId id="259" r:id="rId16"/>
    <p:sldId id="274" r:id="rId17"/>
    <p:sldId id="260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6FA8-1736-4D47-8A9A-748F325171C4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B7FA01-B427-4DA1-8FE1-2DC92F3DAE4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6FA8-1736-4D47-8A9A-748F325171C4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FA01-B427-4DA1-8FE1-2DC92F3DAE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6FA8-1736-4D47-8A9A-748F325171C4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FA01-B427-4DA1-8FE1-2DC92F3DAE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586FA8-1736-4D47-8A9A-748F325171C4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8B7FA01-B427-4DA1-8FE1-2DC92F3DAE4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6FA8-1736-4D47-8A9A-748F325171C4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FA01-B427-4DA1-8FE1-2DC92F3DAE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6FA8-1736-4D47-8A9A-748F325171C4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FA01-B427-4DA1-8FE1-2DC92F3DAE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FA01-B427-4DA1-8FE1-2DC92F3DAE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6FA8-1736-4D47-8A9A-748F325171C4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6FA8-1736-4D47-8A9A-748F325171C4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FA01-B427-4DA1-8FE1-2DC92F3DAE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6FA8-1736-4D47-8A9A-748F325171C4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FA01-B427-4DA1-8FE1-2DC92F3DAE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586FA8-1736-4D47-8A9A-748F325171C4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B7FA01-B427-4DA1-8FE1-2DC92F3DAE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6FA8-1736-4D47-8A9A-748F325171C4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B7FA01-B427-4DA1-8FE1-2DC92F3DAE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B586FA8-1736-4D47-8A9A-748F325171C4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8B7FA01-B427-4DA1-8FE1-2DC92F3DAE4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8305800" cy="1143000"/>
          </a:xfrm>
        </p:spPr>
        <p:txBody>
          <a:bodyPr/>
          <a:lstStyle/>
          <a:p>
            <a:r>
              <a:rPr lang="en-US" dirty="0"/>
              <a:t>How did social and economic disparity contribute to the rise of sectionalism?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305800" cy="90033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Growing Sectionalism 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429375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900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The Tariff of 1828 helped industry in the North, but the farming economy of the south was being hurt by the law.</a:t>
            </a:r>
          </a:p>
          <a:p>
            <a:pPr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Cotton prices dropped from 31 cents per pound to 8 cents per pound in less than ten years.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South Carolina leads to protest against what they saw as an unconstitutional law by “nullifying” it.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rgbClr val="FFFF00"/>
                </a:solidFill>
              </a:rPr>
              <a:t>The Problem</a:t>
            </a:r>
            <a:endParaRPr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b="1" smtClean="0">
                <a:solidFill>
                  <a:srgbClr val="FFFF00"/>
                </a:solidFill>
              </a:rPr>
              <a:t>Who created the Constitution and what kind of government was created?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4059238" cy="44958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b="1" dirty="0" smtClean="0">
                <a:latin typeface="Georgia" pitchFamily="18" charset="0"/>
              </a:rPr>
              <a:t>Supporters of Nullification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3200" dirty="0" smtClean="0">
                <a:latin typeface="Georgia" pitchFamily="18" charset="0"/>
              </a:rPr>
              <a:t>The people form the states, and the states form the federal </a:t>
            </a:r>
            <a:r>
              <a:rPr lang="en-US" sz="3200" dirty="0" err="1" smtClean="0">
                <a:latin typeface="Georgia" pitchFamily="18" charset="0"/>
              </a:rPr>
              <a:t>gov</a:t>
            </a:r>
            <a:r>
              <a:rPr lang="en-US" sz="3200" dirty="0" smtClean="0">
                <a:latin typeface="Georgia" pitchFamily="18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59238" cy="40386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b="1" dirty="0" smtClean="0">
                <a:latin typeface="Georgia" pitchFamily="18" charset="0"/>
              </a:rPr>
              <a:t>Opponents of Nullification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3000" dirty="0" smtClean="0">
                <a:latin typeface="Georgia" pitchFamily="18" charset="0"/>
              </a:rPr>
              <a:t>The people came together to directly form the federal </a:t>
            </a:r>
            <a:r>
              <a:rPr lang="en-US" sz="3000" dirty="0" err="1" smtClean="0">
                <a:latin typeface="Georgia" pitchFamily="18" charset="0"/>
              </a:rPr>
              <a:t>gov</a:t>
            </a:r>
            <a:r>
              <a:rPr lang="en-US" sz="3000" dirty="0" smtClean="0">
                <a:latin typeface="Georgia" pitchFamily="18" charset="0"/>
              </a:rPr>
              <a:t>.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sz="2700" dirty="0" smtClean="0">
                <a:latin typeface="Georgia" pitchFamily="18" charset="0"/>
              </a:rPr>
              <a:t>Preamble to the Constitution = “We the PEOPLE…”</a:t>
            </a:r>
            <a:endParaRPr lang="en-US" sz="27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0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b="1" smtClean="0">
                <a:solidFill>
                  <a:srgbClr val="FFFF00"/>
                </a:solidFill>
              </a:rPr>
              <a:t>What documents do they use to support their position?</a:t>
            </a:r>
            <a:endParaRPr b="1">
              <a:solidFill>
                <a:srgbClr val="FFFF00"/>
              </a:solidFill>
            </a:endParaRPr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414670"/>
            <a:ext cx="3810000" cy="4861558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62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59238" cy="50292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Georgia" pitchFamily="18" charset="0"/>
              </a:rPr>
              <a:t>Supporters: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Virginia and Kentucky Resolutions of 1798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10</a:t>
            </a:r>
            <a:r>
              <a:rPr lang="en-US" baseline="30000" dirty="0" smtClean="0">
                <a:latin typeface="Georgia" pitchFamily="18" charset="0"/>
              </a:rPr>
              <a:t>th</a:t>
            </a:r>
            <a:r>
              <a:rPr lang="en-US" dirty="0" smtClean="0">
                <a:latin typeface="Georgia" pitchFamily="18" charset="0"/>
              </a:rPr>
              <a:t> Amendment</a:t>
            </a:r>
          </a:p>
          <a:p>
            <a:pPr lvl="1" eaLnBrk="1" hangingPunct="1"/>
            <a:r>
              <a:rPr lang="en-US" dirty="0" smtClean="0"/>
              <a:t>John C. Calhoun (Vice President and South Carolinian) published “Exposition and Protest” anonymously.</a:t>
            </a:r>
          </a:p>
          <a:p>
            <a:pPr lvl="2"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64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5257800" cy="5638800"/>
          </a:xfrm>
        </p:spPr>
        <p:txBody>
          <a:bodyPr/>
          <a:lstStyle/>
          <a:p>
            <a:pPr eaLnBrk="1" hangingPunct="1"/>
            <a:endParaRPr lang="en-US" dirty="0" smtClean="0">
              <a:latin typeface="Georgia" pitchFamily="18" charset="0"/>
            </a:endParaRPr>
          </a:p>
          <a:p>
            <a:pPr eaLnBrk="1" hangingPunct="1"/>
            <a:endParaRPr lang="en-US" dirty="0" smtClean="0">
              <a:latin typeface="Georgia" pitchFamily="18" charset="0"/>
            </a:endParaRPr>
          </a:p>
          <a:p>
            <a:pPr eaLnBrk="1" hangingPunct="1"/>
            <a:endParaRPr lang="en-US" dirty="0" smtClean="0">
              <a:latin typeface="Georgia" pitchFamily="18" charset="0"/>
            </a:endParaRP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Opponents of Nullification 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The supremacy of the national government based on the Supremacy Clause (Article VI) of the Constitution.</a:t>
            </a:r>
          </a:p>
          <a:p>
            <a:pPr eaLnBrk="1" hangingPunct="1"/>
            <a:endParaRPr lang="en-US" dirty="0" smtClean="0">
              <a:latin typeface="Georgia" pitchFamily="18" charset="0"/>
            </a:endParaRPr>
          </a:p>
          <a:p>
            <a:pPr eaLnBrk="1" hangingPunct="1"/>
            <a:endParaRPr lang="en-US" dirty="0" smtClean="0">
              <a:latin typeface="Georgia" pitchFamily="18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600" b="1" smtClean="0">
                <a:solidFill>
                  <a:srgbClr val="FFFF00"/>
                </a:solidFill>
              </a:rPr>
              <a:t>What documents do they use to support their position on Nullification? </a:t>
            </a:r>
            <a:endParaRPr sz="3600" b="1">
              <a:solidFill>
                <a:srgbClr val="FFFF00"/>
              </a:solidFill>
            </a:endParaRP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28575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7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Pro-Nullification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01863"/>
            <a:ext cx="4038600" cy="391318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Led by Vice President John C. Calhoun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Southern planters who rely on cotton and </a:t>
            </a:r>
            <a:r>
              <a:rPr lang="en-US" dirty="0" smtClean="0"/>
              <a:t>slavery</a:t>
            </a:r>
          </a:p>
          <a:p>
            <a:pPr lvl="0"/>
            <a:endParaRPr lang="en-US"/>
          </a:p>
          <a:p>
            <a:pPr lvl="0"/>
            <a:r>
              <a:rPr lang="en-US" smtClean="0"/>
              <a:t>Those </a:t>
            </a:r>
            <a:r>
              <a:rPr lang="en-US" dirty="0"/>
              <a:t>who believe in </a:t>
            </a:r>
            <a:r>
              <a:rPr lang="en-US" dirty="0" smtClean="0"/>
              <a:t>states’ rights ideology </a:t>
            </a:r>
            <a:r>
              <a:rPr lang="en-US" dirty="0"/>
              <a:t>(states should have more power than federal government)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8676" name="Content Placeholder 3"/>
          <p:cNvSpPr>
            <a:spLocks noGrp="1"/>
          </p:cNvSpPr>
          <p:nvPr>
            <p:ph sz="quarter" idx="4"/>
          </p:nvPr>
        </p:nvSpPr>
        <p:spPr>
          <a:xfrm>
            <a:off x="4649788" y="2201863"/>
            <a:ext cx="4038600" cy="3913187"/>
          </a:xfrm>
        </p:spPr>
        <p:txBody>
          <a:bodyPr/>
          <a:lstStyle/>
          <a:p>
            <a:pPr eaLnBrk="1" hangingPunct="1"/>
            <a:r>
              <a:rPr lang="en-US" dirty="0" smtClean="0"/>
              <a:t>Led by President Andrew Jackson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Merchants (mostly Northerners) who like the Tariff</a:t>
            </a:r>
          </a:p>
          <a:p>
            <a:pPr eaLnBrk="1" hangingPunct="1"/>
            <a:r>
              <a:rPr lang="en-US" dirty="0" smtClean="0"/>
              <a:t>Those supporting the authority of the federal government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5448"/>
            <a:ext cx="87630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dirty="0" smtClean="0">
                <a:solidFill>
                  <a:srgbClr val="FFFF00"/>
                </a:solidFill>
              </a:rPr>
              <a:t>Who would </a:t>
            </a:r>
            <a:r>
              <a:rPr dirty="0" smtClean="0">
                <a:solidFill>
                  <a:srgbClr val="FFFF00"/>
                </a:solidFill>
              </a:rPr>
              <a:t>support this position?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>
          <a:noFill/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Anti-Nullification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01863"/>
            <a:ext cx="4038600" cy="3913187"/>
          </a:xfrm>
        </p:spPr>
        <p:txBody>
          <a:bodyPr/>
          <a:lstStyle/>
          <a:p>
            <a:pPr eaLnBrk="1" hangingPunct="1"/>
            <a:r>
              <a:rPr lang="en-US" dirty="0" smtClean="0"/>
              <a:t>The Tariff of 1828 angered many Southern states because it hurt their economy.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South Carolina “nullifies” the Tariff.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9788" y="2201863"/>
            <a:ext cx="4038600" cy="391318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Send in the military and force South Carolina to obey.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Could lead to war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Revoke the Tariff of 1828.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Makes the federal government look weak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Compromise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Describe how you would “meet in the middle”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dirty="0" smtClean="0">
                <a:solidFill>
                  <a:srgbClr val="FFFF00"/>
                </a:solidFill>
              </a:rPr>
              <a:t>Decision Point: Nullification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>
          <a:xfrm>
            <a:off x="4648200" y="1447800"/>
            <a:ext cx="4040188" cy="762000"/>
          </a:xfrm>
          <a:noFill/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Possible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95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could you compromise and solve this problem?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Think!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0"/>
            <a:ext cx="362902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403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b="1" smtClean="0"/>
              <a:t>Nullification Crisis: What Happened?</a:t>
            </a:r>
            <a:endParaRPr b="1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5334000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 pitchFamily="18" charset="0"/>
              </a:rPr>
              <a:t>1832- SC calls a convention and nullifies the tariff and threatens secession creating major national crisis.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 pitchFamily="18" charset="0"/>
              </a:rPr>
              <a:t>Jackson signs the Force Bill and Tariff of 1833 at the same time.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 pitchFamily="18" charset="0"/>
              </a:rPr>
              <a:t>Force Bill authorizes military action to collect tariffs and prevent secession.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 pitchFamily="18" charset="0"/>
              </a:rPr>
              <a:t>Tariff of 1833 lowers the tax.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 pitchFamily="18" charset="0"/>
              </a:rPr>
              <a:t>“With this hand I offer peace, with this hand I offer war, you choose</a:t>
            </a:r>
            <a:r>
              <a:rPr lang="en-US" dirty="0" smtClean="0">
                <a:latin typeface="Georgia" pitchFamily="18" charset="0"/>
              </a:rPr>
              <a:t>.” – Andrew Jackson</a:t>
            </a:r>
            <a:endParaRPr lang="en-US" dirty="0" smtClean="0">
              <a:latin typeface="Georg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7" name="Picture 2" descr="http://4.bp.blogspot.com/_BZFYe98kpkk/ScYdVqWlu7I/AAAAAAAABeo/JJeoSbmImsw/s400/Andrew+Jackson+and+the+Nullifier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73859" y="2286000"/>
            <a:ext cx="240792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3346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Georgia" pitchFamily="18" charset="0"/>
            </a:endParaRPr>
          </a:p>
          <a:p>
            <a:pPr eaLnBrk="1" hangingPunct="1"/>
            <a:r>
              <a:rPr lang="en-US" sz="3600" dirty="0" smtClean="0">
                <a:latin typeface="Georgia" pitchFamily="18" charset="0"/>
              </a:rPr>
              <a:t>SC drops nullification, accepts the compromise tariff but nullifies the Force Bill at the same time.</a:t>
            </a:r>
          </a:p>
          <a:p>
            <a:pPr eaLnBrk="1" hangingPunct="1"/>
            <a:endParaRPr lang="en-US" sz="3600" dirty="0" smtClean="0">
              <a:latin typeface="Georgia" pitchFamily="18" charset="0"/>
            </a:endParaRPr>
          </a:p>
          <a:p>
            <a:pPr eaLnBrk="1" hangingPunct="1"/>
            <a:r>
              <a:rPr lang="en-US" sz="3600" dirty="0" smtClean="0">
                <a:latin typeface="Georgia" pitchFamily="18" charset="0"/>
              </a:rPr>
              <a:t>Both sides say they won.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smtClean="0"/>
              <a:t>Nullification Crisis: What Happened?</a:t>
            </a:r>
            <a:endParaRPr b="1"/>
          </a:p>
        </p:txBody>
      </p:sp>
      <p:pic>
        <p:nvPicPr>
          <p:cNvPr id="1026" name="Picture 2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657600"/>
            <a:ext cx="2065528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128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By the mid-19</a:t>
            </a:r>
            <a:r>
              <a:rPr lang="en-US" baseline="30000" dirty="0"/>
              <a:t>th</a:t>
            </a:r>
            <a:r>
              <a:rPr lang="en-US" dirty="0"/>
              <a:t> century, distinct regions were developing in the U.S.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Sectionalism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374" y="2590800"/>
            <a:ext cx="46101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0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Sectionalism:  </a:t>
            </a:r>
            <a:r>
              <a:rPr lang="en-US" dirty="0"/>
              <a:t>loyalty to the region rather than the nation as a </a:t>
            </a:r>
            <a:r>
              <a:rPr lang="en-US" dirty="0" smtClean="0"/>
              <a:t>whole</a:t>
            </a:r>
          </a:p>
          <a:p>
            <a:pPr lvl="0"/>
            <a:r>
              <a:rPr lang="en-US" dirty="0" smtClean="0"/>
              <a:t> </a:t>
            </a:r>
            <a:r>
              <a:rPr lang="en-US" dirty="0"/>
              <a:t>developed due to the social and economic disparity between the North and the South.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Sectionalism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33800"/>
            <a:ext cx="38862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99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North and some parts of the Mid-west were increasingly industrialized and also had a growing immigrant population.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North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3961623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05187"/>
            <a:ext cx="398643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75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South still relied heavily on agriculture and slave labor. The population was smaller and politics were dominated by wealthy plantation owners.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South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95752"/>
            <a:ext cx="4686300" cy="337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052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North had more manufacturing, food production, larger population and much more functioning railroads than the South.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Disparity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3429000"/>
            <a:ext cx="3657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43200"/>
            <a:ext cx="4164012" cy="377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744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more settlers moved west, the North and the South fought over whether these new territories and states would be free or slave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West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1800"/>
            <a:ext cx="4505325" cy="327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263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you think this was such a hot topic? Why did the North and the South care about slavery in the West?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Think!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5600"/>
            <a:ext cx="33242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454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z="2400" dirty="0" smtClean="0">
              <a:latin typeface="Georgia" pitchFamily="18" charset="0"/>
            </a:endParaRPr>
          </a:p>
          <a:p>
            <a:pPr eaLnBrk="1" hangingPunct="1"/>
            <a:r>
              <a:rPr lang="en-US" sz="2800" dirty="0" smtClean="0"/>
              <a:t>Should a state have the right to nullify federal law?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Who decides </a:t>
            </a:r>
            <a:r>
              <a:rPr lang="en-US" sz="2800" dirty="0" smtClean="0">
                <a:latin typeface="Georgia" pitchFamily="18" charset="0"/>
              </a:rPr>
              <a:t>if a law is unconstitutional?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The Supreme Court?  The President?  Congress?  The States?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b="1" smtClean="0">
                <a:solidFill>
                  <a:srgbClr val="FFFF00"/>
                </a:solidFill>
              </a:rPr>
              <a:t>The Nullification Crisis</a:t>
            </a:r>
            <a:endParaRPr b="1">
              <a:solidFill>
                <a:srgbClr val="FFFF00"/>
              </a:solidFill>
            </a:endParaRPr>
          </a:p>
        </p:txBody>
      </p:sp>
      <p:pic>
        <p:nvPicPr>
          <p:cNvPr id="23556" name="Picture 2" descr="C:\Documents and Settings\summersca\Local Settings\Temporary Internet Files\Content.IE5\GF4NARRY\MC9003269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1903413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17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89</TotalTime>
  <Words>659</Words>
  <Application>Microsoft Office PowerPoint</Application>
  <PresentationFormat>On-screen Show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Paper</vt:lpstr>
      <vt:lpstr>Growing Sectionalism </vt:lpstr>
      <vt:lpstr>Sectionalism </vt:lpstr>
      <vt:lpstr>Sectionalism </vt:lpstr>
      <vt:lpstr>The North </vt:lpstr>
      <vt:lpstr>The South </vt:lpstr>
      <vt:lpstr>Economic Disparity </vt:lpstr>
      <vt:lpstr>The West</vt:lpstr>
      <vt:lpstr>Stop and Think! </vt:lpstr>
      <vt:lpstr>The Nullification Crisis</vt:lpstr>
      <vt:lpstr>The Problem</vt:lpstr>
      <vt:lpstr>Who created the Constitution and what kind of government was created?</vt:lpstr>
      <vt:lpstr>What documents do they use to support their position?</vt:lpstr>
      <vt:lpstr>What documents do they use to support their position on Nullification? </vt:lpstr>
      <vt:lpstr>Who would support this position?</vt:lpstr>
      <vt:lpstr>Decision Point: Nullification</vt:lpstr>
      <vt:lpstr>Stop and Think! </vt:lpstr>
      <vt:lpstr>Nullification Crisis: What Happened?</vt:lpstr>
      <vt:lpstr>Nullification Crisis: What Happened?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Nullification Crisis</dc:title>
  <dc:creator>Windows User</dc:creator>
  <cp:lastModifiedBy>Windows User</cp:lastModifiedBy>
  <cp:revision>7</cp:revision>
  <dcterms:created xsi:type="dcterms:W3CDTF">2015-11-30T15:56:29Z</dcterms:created>
  <dcterms:modified xsi:type="dcterms:W3CDTF">2015-11-30T17:26:05Z</dcterms:modified>
</cp:coreProperties>
</file>