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6" r:id="rId11"/>
    <p:sldId id="297" r:id="rId12"/>
    <p:sldId id="266" r:id="rId13"/>
    <p:sldId id="29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92" r:id="rId22"/>
    <p:sldId id="274" r:id="rId23"/>
    <p:sldId id="275" r:id="rId24"/>
    <p:sldId id="276" r:id="rId25"/>
    <p:sldId id="277" r:id="rId26"/>
    <p:sldId id="278" r:id="rId27"/>
    <p:sldId id="298" r:id="rId28"/>
    <p:sldId id="294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880D9-7E00-4731-9111-E013BDC1A74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BE2E6-D123-41A3-90AB-1FF488047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2F1D3BFC-0F29-428F-83F5-D909DB045827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FFE9C4A3-43AB-45A1-975A-565C00383EC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865CB8E0-7A47-464A-97A2-DEC529AEAE0F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5BF320D7-E89F-483E-B6F4-C45B3C3AC892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9724574D-A68C-49B7-AEBE-77F2D7B0C21E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BC6E0F49-B177-4E37-AEDC-73E4660755D3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2BA24A08-7A32-46E7-9E74-B59A87879E12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1B340780-63D0-4DF7-803E-2C2279567955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837C1848-CEF6-4580-9E63-F4DBF67CEB32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A1102CDB-21C3-4A0E-817F-D33F2A39B9D4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5A89C23F-4BC8-4045-A308-1E275A43365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1C03CCD2-36A6-4D57-9419-0582D7ABDAB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AD3BEF17-2D48-4D78-BD54-5A54D29741D1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004032F0-084D-43CD-A177-F479702105B1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D1CA3EF9-36B1-4AC7-8ABC-36C1BC893D4C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00999E85-1637-44E3-A6AB-77C3263E598B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D18A2340-09B5-49AF-830E-EE55CC6BD74B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86A1-797C-446F-9446-BFFAA2E3F80B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68F5-3883-44AA-A6CA-9379D130D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2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86A1-797C-446F-9446-BFFAA2E3F80B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68F5-3883-44AA-A6CA-9379D130D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4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86A1-797C-446F-9446-BFFAA2E3F80B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68F5-3883-44AA-A6CA-9379D130D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4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86A1-797C-446F-9446-BFFAA2E3F80B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68F5-3883-44AA-A6CA-9379D130D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8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86A1-797C-446F-9446-BFFAA2E3F80B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68F5-3883-44AA-A6CA-9379D130D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86A1-797C-446F-9446-BFFAA2E3F80B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68F5-3883-44AA-A6CA-9379D130D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5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86A1-797C-446F-9446-BFFAA2E3F80B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68F5-3883-44AA-A6CA-9379D130D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86A1-797C-446F-9446-BFFAA2E3F80B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68F5-3883-44AA-A6CA-9379D130D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4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86A1-797C-446F-9446-BFFAA2E3F80B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68F5-3883-44AA-A6CA-9379D130D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5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86A1-797C-446F-9446-BFFAA2E3F80B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68F5-3883-44AA-A6CA-9379D130D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9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86A1-797C-446F-9446-BFFAA2E3F80B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68F5-3883-44AA-A6CA-9379D130D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86A1-797C-446F-9446-BFFAA2E3F80B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68F5-3883-44AA-A6CA-9379D130D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Development of </a:t>
            </a:r>
            <a:br>
              <a:rPr lang="en-US" smtClean="0"/>
            </a:br>
            <a:r>
              <a:rPr lang="en-US" smtClean="0"/>
              <a:t>National Identity </a:t>
            </a:r>
          </a:p>
        </p:txBody>
      </p:sp>
      <p:pic>
        <p:nvPicPr>
          <p:cNvPr id="2051" name="Picture 47" descr="american-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8"/>
          <p:cNvSpPr txBox="1">
            <a:spLocks noChangeArrowheads="1"/>
          </p:cNvSpPr>
          <p:nvPr/>
        </p:nvSpPr>
        <p:spPr bwMode="auto">
          <a:xfrm>
            <a:off x="838200" y="4114800"/>
            <a:ext cx="80772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400" b="1">
                <a:latin typeface="Braggadocio" pitchFamily="-48" charset="0"/>
              </a:rPr>
              <a:t>DEVELOPMENT OF A </a:t>
            </a:r>
          </a:p>
          <a:p>
            <a:pPr algn="ctr">
              <a:spcBef>
                <a:spcPct val="50000"/>
              </a:spcBef>
            </a:pPr>
            <a:r>
              <a:rPr lang="en-US" sz="3400" b="1">
                <a:latin typeface="Braggadocio" pitchFamily="-48" charset="0"/>
              </a:rPr>
              <a:t>NATIONAL IDENTITY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38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let’s stop and think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 War of 1812 strengthen nationalism/help to create a sense of national identity?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27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Confirmed American independence </a:t>
            </a:r>
          </a:p>
          <a:p>
            <a:r>
              <a:rPr lang="en-US" dirty="0"/>
              <a:t>Strengthened nationalism </a:t>
            </a:r>
            <a:r>
              <a:rPr lang="en-US" dirty="0" smtClean="0"/>
              <a:t>(common purpose, common enemy, national pride) </a:t>
            </a:r>
          </a:p>
          <a:p>
            <a:r>
              <a:rPr lang="en-US" dirty="0" smtClean="0"/>
              <a:t>Battle </a:t>
            </a:r>
            <a:r>
              <a:rPr lang="en-US" dirty="0"/>
              <a:t>of New Orleans (Jackson = national hero)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7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Infrastructure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Essential Question: </a:t>
            </a:r>
          </a:p>
          <a:p>
            <a:pPr eaLnBrk="1" hangingPunct="1"/>
            <a:r>
              <a:rPr lang="en-US" smtClean="0"/>
              <a:t>How did the nation’s infrastructure develop? </a:t>
            </a:r>
          </a:p>
        </p:txBody>
      </p:sp>
    </p:spTree>
    <p:extLst>
      <p:ext uri="{BB962C8B-B14F-4D97-AF65-F5344CB8AC3E}">
        <p14:creationId xmlns:p14="http://schemas.microsoft.com/office/powerpoint/2010/main" val="39036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“Infrastructure”?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9867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“American System”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So… we defeated the British, established ourselves as a country - where do we go from here? </a:t>
            </a:r>
          </a:p>
        </p:txBody>
      </p:sp>
    </p:spTree>
    <p:extLst>
      <p:ext uri="{BB962C8B-B14F-4D97-AF65-F5344CB8AC3E}">
        <p14:creationId xmlns:p14="http://schemas.microsoft.com/office/powerpoint/2010/main" val="2709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eaLnBrk="1" hangingPunct="1"/>
            <a:r>
              <a:rPr lang="en-US" smtClean="0"/>
              <a:t>Madison presented a plan to Congress to unify the regions of the U.S. and create a strong, stable economy. </a:t>
            </a:r>
          </a:p>
          <a:p>
            <a:pPr lvl="1" eaLnBrk="1" hangingPunct="1"/>
            <a:r>
              <a:rPr lang="en-US" smtClean="0"/>
              <a:t>Improve transportation and make other internal improvements</a:t>
            </a:r>
          </a:p>
          <a:p>
            <a:pPr lvl="1" eaLnBrk="1" hangingPunct="1"/>
            <a:r>
              <a:rPr lang="en-US" smtClean="0"/>
              <a:t>Tariffs on European goods </a:t>
            </a:r>
          </a:p>
          <a:p>
            <a:pPr lvl="1" eaLnBrk="1" hangingPunct="1"/>
            <a:r>
              <a:rPr lang="en-US" smtClean="0"/>
              <a:t>Bring back the National Bank </a:t>
            </a:r>
          </a:p>
          <a:p>
            <a:pPr lvl="1" eaLnBrk="1" hangingPunct="1"/>
            <a:endParaRPr lang="en-US" smtClean="0"/>
          </a:p>
          <a:p>
            <a:pPr lvl="1" eaLnBrk="1" hangingPunct="1">
              <a:buFontTx/>
              <a:buNone/>
            </a:pPr>
            <a:r>
              <a:rPr lang="en-US" smtClean="0"/>
              <a:t>** This could make America financially independent of Britain and other European nations </a:t>
            </a:r>
          </a:p>
        </p:txBody>
      </p:sp>
    </p:spTree>
    <p:extLst>
      <p:ext uri="{BB962C8B-B14F-4D97-AF65-F5344CB8AC3E}">
        <p14:creationId xmlns:p14="http://schemas.microsoft.com/office/powerpoint/2010/main" val="10558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91400" y="685800"/>
            <a:ext cx="1524000" cy="2971800"/>
          </a:xfrm>
        </p:spPr>
        <p:txBody>
          <a:bodyPr/>
          <a:lstStyle/>
          <a:p>
            <a:pPr eaLnBrk="1" hangingPunct="1"/>
            <a:r>
              <a:rPr lang="en-US" sz="3900" smtClean="0"/>
              <a:t>Henry Clay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7772400" cy="1066800"/>
          </a:xfrm>
        </p:spPr>
        <p:txBody>
          <a:bodyPr/>
          <a:lstStyle/>
          <a:p>
            <a:pPr eaLnBrk="1" hangingPunct="1"/>
            <a:r>
              <a:rPr lang="en-US" smtClean="0"/>
              <a:t>Weren’t Portrait artists nice? </a:t>
            </a:r>
          </a:p>
        </p:txBody>
      </p:sp>
      <p:pic>
        <p:nvPicPr>
          <p:cNvPr id="14340" name="Picture 4" descr="henry_c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3115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HenryCl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33909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4114800" cy="5486400"/>
          </a:xfrm>
        </p:spPr>
        <p:txBody>
          <a:bodyPr/>
          <a:lstStyle/>
          <a:p>
            <a:pPr eaLnBrk="1" hangingPunct="1"/>
            <a:r>
              <a:rPr lang="en-US" smtClean="0"/>
              <a:t>House speaker Henry Clay (who had been a strong critic of Madison) rallied behind the plan and called it the “American System” </a:t>
            </a:r>
          </a:p>
        </p:txBody>
      </p:sp>
      <p:pic>
        <p:nvPicPr>
          <p:cNvPr id="15363" name="Picture 4" descr="HenryC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"/>
            <a:ext cx="39814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4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major goals of the plan were to unite the nation’s economic interests and make America economically independent from Britain and other European nations</a:t>
            </a:r>
          </a:p>
        </p:txBody>
      </p:sp>
    </p:spTree>
    <p:extLst>
      <p:ext uri="{BB962C8B-B14F-4D97-AF65-F5344CB8AC3E}">
        <p14:creationId xmlns:p14="http://schemas.microsoft.com/office/powerpoint/2010/main" val="1325340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“The American System”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North manufactures goods that the South and West buy </a:t>
            </a:r>
          </a:p>
          <a:p>
            <a:pPr eaLnBrk="1" hangingPunct="1"/>
            <a:r>
              <a:rPr lang="en-US" smtClean="0"/>
              <a:t>The South and the West grow the grain, meat, and cotton needed in the North </a:t>
            </a:r>
          </a:p>
        </p:txBody>
      </p:sp>
    </p:spTree>
    <p:extLst>
      <p:ext uri="{BB962C8B-B14F-4D97-AF65-F5344CB8AC3E}">
        <p14:creationId xmlns:p14="http://schemas.microsoft.com/office/powerpoint/2010/main" val="30368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Explain how the War of 1812 helped the development of a national identity (review)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Describe the development of infrastructure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Describe the impact of the “American System” and the Erie Canal on national identity and unity </a:t>
            </a:r>
          </a:p>
        </p:txBody>
      </p:sp>
    </p:spTree>
    <p:extLst>
      <p:ext uri="{BB962C8B-B14F-4D97-AF65-F5344CB8AC3E}">
        <p14:creationId xmlns:p14="http://schemas.microsoft.com/office/powerpoint/2010/main" val="22581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Transportation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people in different regions to do business together, better roads and canals were needed </a:t>
            </a:r>
          </a:p>
          <a:p>
            <a:pPr lvl="1" eaLnBrk="1" hangingPunct="1"/>
            <a:r>
              <a:rPr lang="en-US" smtClean="0"/>
              <a:t>toll roads and highways </a:t>
            </a:r>
          </a:p>
          <a:p>
            <a:pPr lvl="1" eaLnBrk="1" hangingPunct="1"/>
            <a:r>
              <a:rPr lang="en-US" smtClean="0"/>
              <a:t>Canals </a:t>
            </a:r>
          </a:p>
          <a:p>
            <a:pPr lvl="1" eaLnBrk="1" hangingPunct="1"/>
            <a:r>
              <a:rPr lang="en-US" smtClean="0"/>
              <a:t>(the United States did have some railroads, but most transportation was still accomplished by roads and canals) </a:t>
            </a:r>
          </a:p>
        </p:txBody>
      </p:sp>
    </p:spTree>
    <p:extLst>
      <p:ext uri="{BB962C8B-B14F-4D97-AF65-F5344CB8AC3E}">
        <p14:creationId xmlns:p14="http://schemas.microsoft.com/office/powerpoint/2010/main" val="28832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Infrastructure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Toll at a turnpike in New York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714375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897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Erie Canal a.k.a. “The Big Ditch”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4" descr="erie-ca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4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Erie Canal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363  Miles long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Took 8 years to dig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Finished in 1825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Linked the Hudson River to Lake Erie, basically linking the Atlantic Ocean to the Great </a:t>
            </a:r>
            <a:r>
              <a:rPr lang="en-US" dirty="0" smtClean="0"/>
              <a:t>Lakes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Opened up new areas for settlements and united the region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Made New York City the most dominant port </a:t>
            </a:r>
            <a:r>
              <a:rPr lang="en-US" dirty="0" smtClean="0"/>
              <a:t>and the leading commercial city in the United States (connected NYC to European markets and the interior of the United States).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92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4" descr="ErieCanal_map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163"/>
            <a:ext cx="853440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8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 descr="cwwaterway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8125"/>
            <a:ext cx="708660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6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5" descr="m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6038"/>
            <a:ext cx="8434387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204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let’s stop </a:t>
            </a:r>
            <a:r>
              <a:rPr lang="en-US" smtClean="0"/>
              <a:t>and think 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75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you think the development of infrastructure could increase a sense of national identity in the United States?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57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do you think the development of infrastructure might impact the economy of the United States?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008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Essential Questions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did the War of 1812 help the development of America’s national unity? </a:t>
            </a:r>
          </a:p>
          <a:p>
            <a:pPr eaLnBrk="1" hangingPunct="1"/>
            <a:r>
              <a:rPr lang="en-US" dirty="0" smtClean="0"/>
              <a:t>How did the nation’s infrastructure develop? </a:t>
            </a:r>
          </a:p>
        </p:txBody>
      </p:sp>
    </p:spTree>
    <p:extLst>
      <p:ext uri="{BB962C8B-B14F-4D97-AF65-F5344CB8AC3E}">
        <p14:creationId xmlns:p14="http://schemas.microsoft.com/office/powerpoint/2010/main" val="24379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War of 1812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4" descr="war-of-1812-battle-of-new-orle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25600"/>
            <a:ext cx="6781800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3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War of 1812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was fighting? U.S. vs. British</a:t>
            </a:r>
          </a:p>
          <a:p>
            <a:pPr eaLnBrk="1" hangingPunct="1"/>
            <a:r>
              <a:rPr lang="en-US" smtClean="0"/>
              <a:t>Over what? Impressment and British alliance with Native Americans</a:t>
            </a:r>
          </a:p>
          <a:p>
            <a:pPr eaLnBrk="1" hangingPunct="1"/>
            <a:r>
              <a:rPr lang="en-US" smtClean="0"/>
              <a:t>Who was President? James Madison</a:t>
            </a:r>
          </a:p>
          <a:p>
            <a:pPr eaLnBrk="1" hangingPunct="1"/>
            <a:r>
              <a:rPr lang="en-US" smtClean="0"/>
              <a:t>How did it end? Treaty of Ghent/Battle of New Orleans </a:t>
            </a:r>
            <a:r>
              <a:rPr lang="en-US" smtClean="0">
                <a:sym typeface="Wingdings" pitchFamily="2" charset="2"/>
              </a:rPr>
              <a:t> US wins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78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War of 1812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dirty="0" smtClean="0"/>
              <a:t>The development of a national identity: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- Confirmed American independence (we could hold our own as a country) 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- Strengthened nationalism </a:t>
            </a:r>
          </a:p>
          <a:p>
            <a:pPr marL="990600" lvl="1" indent="-533400" eaLnBrk="1" hangingPunct="1">
              <a:buFontTx/>
              <a:buChar char="-"/>
              <a:defRPr/>
            </a:pPr>
            <a:r>
              <a:rPr lang="en-US" dirty="0" smtClean="0"/>
              <a:t>British burned the White House </a:t>
            </a:r>
          </a:p>
          <a:p>
            <a:pPr marL="990600" lvl="1" indent="-533400" eaLnBrk="1" hangingPunct="1">
              <a:buFontTx/>
              <a:buChar char="-"/>
              <a:defRPr/>
            </a:pPr>
            <a:r>
              <a:rPr lang="en-US" dirty="0" smtClean="0"/>
              <a:t>Battle of New Orleans </a:t>
            </a:r>
          </a:p>
        </p:txBody>
      </p:sp>
    </p:spTree>
    <p:extLst>
      <p:ext uri="{BB962C8B-B14F-4D97-AF65-F5344CB8AC3E}">
        <p14:creationId xmlns:p14="http://schemas.microsoft.com/office/powerpoint/2010/main" val="38767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419600"/>
            <a:ext cx="7772400" cy="2057400"/>
          </a:xfrm>
        </p:spPr>
        <p:txBody>
          <a:bodyPr/>
          <a:lstStyle/>
          <a:p>
            <a:pPr eaLnBrk="1" hangingPunct="1"/>
            <a:r>
              <a:rPr lang="en-US" u="sng" smtClean="0"/>
              <a:t>War rallied people together</a:t>
            </a:r>
            <a:r>
              <a:rPr lang="en-US" smtClean="0"/>
              <a:t>, and the burning of the White House made people especially angry (</a:t>
            </a:r>
            <a:r>
              <a:rPr lang="en-US" i="1" smtClean="0"/>
              <a:t>think about how we feel about 9-11</a:t>
            </a:r>
            <a:r>
              <a:rPr lang="en-US" smtClean="0"/>
              <a:t>) </a:t>
            </a:r>
          </a:p>
        </p:txBody>
      </p:sp>
      <p:pic>
        <p:nvPicPr>
          <p:cNvPr id="8196" name="Picture 4" descr="britsburnwhite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6294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4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81800" y="685800"/>
            <a:ext cx="2362200" cy="3200400"/>
          </a:xfrm>
        </p:spPr>
        <p:txBody>
          <a:bodyPr/>
          <a:lstStyle/>
          <a:p>
            <a:pPr eaLnBrk="1" hangingPunct="1"/>
            <a:r>
              <a:rPr lang="en-US" smtClean="0"/>
              <a:t>Battle of </a:t>
            </a:r>
            <a:br>
              <a:rPr lang="en-US" smtClean="0"/>
            </a:br>
            <a:r>
              <a:rPr lang="en-US" smtClean="0"/>
              <a:t>New </a:t>
            </a:r>
            <a:br>
              <a:rPr lang="en-US" smtClean="0"/>
            </a:br>
            <a:r>
              <a:rPr lang="en-US" smtClean="0"/>
              <a:t>Orleans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800600"/>
            <a:ext cx="7772400" cy="1752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u="sng" smtClean="0"/>
              <a:t>Americans defeat the British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Andrew Jackson becomes a national hero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(They didn’t know we had already signed an armistice at the  Treaty of Ghent) </a:t>
            </a:r>
          </a:p>
        </p:txBody>
      </p:sp>
      <p:pic>
        <p:nvPicPr>
          <p:cNvPr id="9220" name="Picture 4" descr="war-of-1812-battle-of-new-orle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6249988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3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Sometimes called the “Second Revolution”; </a:t>
            </a:r>
            <a:r>
              <a:rPr lang="en-US" u="sng" smtClean="0"/>
              <a:t>we beat the British twice and proved we were truly independent </a:t>
            </a:r>
          </a:p>
        </p:txBody>
      </p:sp>
    </p:spTree>
    <p:extLst>
      <p:ext uri="{BB962C8B-B14F-4D97-AF65-F5344CB8AC3E}">
        <p14:creationId xmlns:p14="http://schemas.microsoft.com/office/powerpoint/2010/main" val="28694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643</Words>
  <Application>Microsoft Office PowerPoint</Application>
  <PresentationFormat>On-screen Show (4:3)</PresentationFormat>
  <Paragraphs>88</Paragraphs>
  <Slides>29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Development of  National Identity </vt:lpstr>
      <vt:lpstr>Objectives </vt:lpstr>
      <vt:lpstr>Essential Questions</vt:lpstr>
      <vt:lpstr>The War of 1812 </vt:lpstr>
      <vt:lpstr>War of 1812</vt:lpstr>
      <vt:lpstr>War of 1812 </vt:lpstr>
      <vt:lpstr>PowerPoint Presentation</vt:lpstr>
      <vt:lpstr>Battle of  New  Orleans </vt:lpstr>
      <vt:lpstr>PowerPoint Presentation</vt:lpstr>
      <vt:lpstr>So, let’s stop and think … </vt:lpstr>
      <vt:lpstr>PowerPoint Presentation</vt:lpstr>
      <vt:lpstr>Infrastructure </vt:lpstr>
      <vt:lpstr>PowerPoint Presentation</vt:lpstr>
      <vt:lpstr>“American System” </vt:lpstr>
      <vt:lpstr>PowerPoint Presentation</vt:lpstr>
      <vt:lpstr>Henry Clay</vt:lpstr>
      <vt:lpstr>PowerPoint Presentation</vt:lpstr>
      <vt:lpstr>PowerPoint Presentation</vt:lpstr>
      <vt:lpstr>“The American System” </vt:lpstr>
      <vt:lpstr>Transportation </vt:lpstr>
      <vt:lpstr>Development of Infrastructure</vt:lpstr>
      <vt:lpstr>Erie Canal a.k.a. “The Big Ditch” </vt:lpstr>
      <vt:lpstr>Erie Canal </vt:lpstr>
      <vt:lpstr>PowerPoint Presentation</vt:lpstr>
      <vt:lpstr>PowerPoint Presentation</vt:lpstr>
      <vt:lpstr>PowerPoint Presentation</vt:lpstr>
      <vt:lpstr>So, let’s stop and think …</vt:lpstr>
      <vt:lpstr>How do you think the development of infrastructure could increase a sense of national identity in the United States?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 National Identity </dc:title>
  <dc:creator>Windows User</dc:creator>
  <cp:lastModifiedBy>Windows User</cp:lastModifiedBy>
  <cp:revision>6</cp:revision>
  <dcterms:created xsi:type="dcterms:W3CDTF">2015-09-21T14:47:49Z</dcterms:created>
  <dcterms:modified xsi:type="dcterms:W3CDTF">2015-09-21T15:01:30Z</dcterms:modified>
</cp:coreProperties>
</file>