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58" r:id="rId6"/>
    <p:sldId id="266" r:id="rId7"/>
    <p:sldId id="259" r:id="rId8"/>
    <p:sldId id="263" r:id="rId9"/>
    <p:sldId id="260" r:id="rId10"/>
    <p:sldId id="261" r:id="rId11"/>
    <p:sldId id="262" r:id="rId12"/>
    <p:sldId id="264" r:id="rId13"/>
    <p:sldId id="265" r:id="rId14"/>
    <p:sldId id="267" r:id="rId15"/>
    <p:sldId id="268" r:id="rId16"/>
    <p:sldId id="275" r:id="rId17"/>
    <p:sldId id="269" r:id="rId18"/>
    <p:sldId id="276" r:id="rId19"/>
    <p:sldId id="270" r:id="rId20"/>
    <p:sldId id="277" r:id="rId21"/>
    <p:sldId id="271" r:id="rId22"/>
    <p:sldId id="278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850E-8905-47B3-8ED2-84874522AE33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EC0EB1-40AA-4564-8A00-E42B3819D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DCA2-EC81-49A1-88BA-014C5A5D15C7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2329-8BEF-4AA7-9931-DD75743B1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684F-C83D-4169-8691-D35524F0AA50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91C2-142C-4F25-A133-537184AE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57D4-186B-456A-92E8-1D2639B9754A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2D7F-42A8-48D2-B420-3E86A3688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E0EC-6F2D-4D0B-89D3-09D00849D097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A5DFF-F858-4A51-AEA3-B019A922D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1DC0-D047-499C-AE47-2D968097B8FD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1AB-2E10-4726-B2D2-AB666090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901F-73C1-471F-97BA-43EA85EFF6FE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7025-A48E-41DB-A2A9-A5A5FF475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69CF-451E-4C03-95B3-48A4E9AEE189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14E3-6DB5-4F41-A4C7-FD29E2784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9FA3-2C88-4BB1-B0FC-578646FF3849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A0D0-DFA7-4B4D-96AF-71A5DAC4B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DAE9-22AC-4856-BB72-EDD1006F8564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B7F6-5723-4B54-ADBB-406BFBC83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AE56-90E7-4E95-8F78-252112CC3946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306D-AF51-4F41-9FE8-12D8812D0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44493A2-C633-486A-B26E-2DCB90D6E7B2}" type="datetimeFigureOut">
              <a:rPr lang="en-US"/>
              <a:pPr>
                <a:defRPr/>
              </a:pPr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9B8E904-CBEC-404B-B0F0-E84208FAC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www.nps.gov/museum/exhibits/revwar/image_gal/indeimg/web_exhibit/GATES_exb.jpg&amp;imgrefurl=http://www.nps.gov/museum/exhibits/revwar/image_gal/indeimg/gates.html&amp;usg=__1ElnDdnupYKX0YVbmuWWpgLbOAw=&amp;h=487&amp;w=424&amp;sz=41&amp;hl=en&amp;start=2&amp;zoom=1&amp;tbnid=dcYh6NWkiqMKKM:&amp;tbnh=129&amp;tbnw=112&amp;ei=gVRpTqC3OoGztweFk6CtDQ&amp;prev=/images?q=horatio+gates&amp;hl=en&amp;tbm=isch&amp;itbs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home.golden.net/~marg/bansite/friends/images/s_cornwallis.jpg&amp;imgrefurl=http://home.golden.net/~marg/bansite/friends/cornwallis.html&amp;usg=__OhA6RYxEs67y6QQnGbd6R_4d6cc=&amp;h=200&amp;w=228&amp;sz=6&amp;hl=en&amp;start=4&amp;zoom=1&amp;tbnid=U69ucDwL0ybT8M:&amp;tbnh=95&amp;tbnw=108&amp;ei=_1RpTpj5OoqFtge74-iyDQ&amp;prev=/search?q=cornwallis&amp;um=1&amp;hl=en&amp;sa=N&amp;rlz=1T4TSHA_enUS310&amp;tbm=isch&amp;um=1&amp;itbs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www.lexrex.com/bios/pics/franklin2.jpg&amp;imgrefurl=http://www.lexrex.com/bios/bfranklin.htm&amp;usg=__AezHJpsFV0lL4-6uuV8nPzSn99w=&amp;h=446&amp;w=357&amp;sz=46&amp;hl=en&amp;start=3&amp;zoom=1&amp;tbnid=0ZaFzhKI46akdM:&amp;tbnh=127&amp;tbnw=102&amp;ei=J1VpTubXLsmCtgfAvNiHDQ&amp;prev=/search?q=ben+franklin&amp;um=1&amp;hl=en&amp;sa=N&amp;rlz=1T4TSHA_enUS310&amp;tbm=isch&amp;um=1&amp;itbs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google.com/imgres?imgurl=http://www.earstohear.net/images/GeorgeWashington.jpg&amp;imgrefurl=http://www.earstohear.net/Heritage/gwashington.html&amp;usg=___yYdStjBl8Rx-QO9CS_PCE91fsA=&amp;h=394&amp;w=322&amp;sz=22&amp;hl=en&amp;start=8&amp;zoom=1&amp;tbnid=T58ZSYybU4SIyM:&amp;tbnh=124&amp;tbnw=101&amp;ei=PlVpTui4L8qftwekr-GHDQ&amp;prev=/search?q=george+washington&amp;um=1&amp;hl=en&amp;sa=N&amp;rlz=1T4TSHA_enUS310&amp;tbm=isch&amp;um=1&amp;itbs=1" TargetMode="External"/><Relationship Id="rId3" Type="http://schemas.openxmlformats.org/officeDocument/2006/relationships/image" Target="../media/image4.gif"/><Relationship Id="rId7" Type="http://schemas.openxmlformats.org/officeDocument/2006/relationships/hyperlink" Target="http://www.google.com/imgres?imgurl=http://www.revolutionarywararchives.org/49march1778-1.jpg&amp;imgrefurl=http://www.revolutionarywararchives.org/49march1778.html&amp;usg=__H63i9TSSNBWi2LEP5f4_j1UnIag=&amp;h=379&amp;w=300&amp;sz=78&amp;hl=en&amp;start=8&amp;zoom=1&amp;tbnid=EPPfihdfK8vy7M:&amp;tbnh=123&amp;tbnw=97&amp;ei=5lRpTpPnIoKftwfVwamaDQ&amp;prev=/search?q=baron+von+steuben&amp;um=1&amp;hl=en&amp;sa=N&amp;rlz=1T4TSHA_enUS310&amp;tbm=isch&amp;um=1&amp;itbs=1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www.google.com/imgres?imgurl=http://www.lexrex.com/bios/pics/franklin2.jpg&amp;imgrefurl=http://www.lexrex.com/bios/bfranklin.htm&amp;usg=__AezHJpsFV0lL4-6uuV8nPzSn99w=&amp;h=446&amp;w=357&amp;sz=46&amp;hl=en&amp;start=3&amp;zoom=1&amp;tbnid=0ZaFzhKI46akdM:&amp;tbnh=127&amp;tbnw=102&amp;ei=J1VpTubXLsmCtgfAvNiHDQ&amp;prev=/search?q=ben+franklin&amp;um=1&amp;hl=en&amp;sa=N&amp;rlz=1T4TSHA_enUS310&amp;tbm=isch&amp;um=1&amp;itbs=1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com/imgres?imgurl=http://www.nps.gov/museum/exhibits/revwar/image_gal/indeimg/web_exhibit/GATES_exb.jpg&amp;imgrefurl=http://www.nps.gov/museum/exhibits/revwar/image_gal/indeimg/gates.html&amp;usg=__1ElnDdnupYKX0YVbmuWWpgLbOAw=&amp;h=487&amp;w=424&amp;sz=41&amp;hl=en&amp;start=2&amp;zoom=1&amp;tbnid=dcYh6NWkiqMKKM:&amp;tbnh=129&amp;tbnw=112&amp;ei=gVRpTqC3OoGztweFk6CtDQ&amp;prev=/images?q=horatio+gates&amp;hl=en&amp;tbm=isch&amp;itbs=1" TargetMode="External"/><Relationship Id="rId9" Type="http://schemas.openxmlformats.org/officeDocument/2006/relationships/hyperlink" Target="http://www.google.com/imgres?imgurl=http://home.golden.net/~marg/bansite/friends/images/s_cornwallis.jpg&amp;imgrefurl=http://home.golden.net/~marg/bansite/friends/cornwallis.html&amp;usg=__OhA6RYxEs67y6QQnGbd6R_4d6cc=&amp;h=200&amp;w=228&amp;sz=6&amp;hl=en&amp;start=4&amp;zoom=1&amp;tbnid=U69ucDwL0ybT8M:&amp;tbnh=95&amp;tbnw=108&amp;ei=_1RpTpj5OoqFtge74-iyDQ&amp;prev=/search?q=cornwallis&amp;um=1&amp;hl=en&amp;sa=N&amp;rlz=1T4TSHA_enUS310&amp;tbm=isch&amp;um=1&amp;itbs=1" TargetMode="Externa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imgurl=http://www.earstohear.net/images/GeorgeWashington.jpg&amp;imgrefurl=http://www.earstohear.net/Heritage/gwashington.html&amp;usg=___yYdStjBl8Rx-QO9CS_PCE91fsA=&amp;h=394&amp;w=322&amp;sz=22&amp;hl=en&amp;start=8&amp;zoom=1&amp;tbnid=T58ZSYybU4SIyM:&amp;tbnh=124&amp;tbnw=101&amp;ei=PlVpTui4L8qftwekr-GHDQ&amp;prev=/search?q=george+washington&amp;um=1&amp;hl=en&amp;sa=N&amp;rlz=1T4TSHA_enUS310&amp;tbm=isch&amp;um=1&amp;itbs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imgres?imgurl=http://www.revolutionarywararchives.org/49march1778-1.jpg&amp;imgrefurl=http://www.revolutionarywararchives.org/49march1778.html&amp;usg=__H63i9TSSNBWi2LEP5f4_j1UnIag=&amp;h=379&amp;w=300&amp;sz=78&amp;hl=en&amp;start=8&amp;zoom=1&amp;tbnid=EPPfihdfK8vy7M:&amp;tbnh=123&amp;tbnw=97&amp;ei=5lRpTpPnIoKftwfVwamaDQ&amp;prev=/search?q=baron+von+steuben&amp;um=1&amp;hl=en&amp;sa=N&amp;rlz=1T4TSHA_enUS310&amp;tbm=isch&amp;um=1&amp;itbs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was the significance of the American Revolution?</a:t>
            </a:r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American Revolution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Horatio Gates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Lead of the New England militia</a:t>
            </a:r>
          </a:p>
          <a:p>
            <a:pPr eaLnBrk="1" hangingPunct="1"/>
            <a:r>
              <a:rPr lang="en-US" smtClean="0"/>
              <a:t>Given credit for defeating British General Burgoyne at Saratoga</a:t>
            </a:r>
          </a:p>
        </p:txBody>
      </p:sp>
      <p:pic>
        <p:nvPicPr>
          <p:cNvPr id="20483" name="Picture 6" descr="http://t2.gstatic.com/images?q=tbn:ANd9GcQEAiC-2CEI69GO-gydyNZk3oPRYf0xQxOhKLcobaaEbJGusBGmqG23Z5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48000"/>
            <a:ext cx="23891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Benedict Arnold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Colonel of the CT militia who helped Gates win at Saratoga</a:t>
            </a:r>
          </a:p>
          <a:p>
            <a:pPr eaLnBrk="1" hangingPunct="1"/>
            <a:r>
              <a:rPr lang="en-US" smtClean="0"/>
              <a:t>After going into debt he was caught plotting to surrender West Point to the British.</a:t>
            </a:r>
          </a:p>
          <a:p>
            <a:pPr eaLnBrk="1" hangingPunct="1"/>
            <a:r>
              <a:rPr lang="en-US" smtClean="0"/>
              <a:t>Most famous American traitor.</a:t>
            </a:r>
          </a:p>
        </p:txBody>
      </p:sp>
      <p:pic>
        <p:nvPicPr>
          <p:cNvPr id="21507" name="Picture 8" descr="http://4.bp.blogspot.com/-Q2NfgQuuc3U/TfoVvdB802I/AAAAAAAAGfM/ZHVMTPyQgCs/s400/Benedict+Arnold+-+Tragic+Hero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657600"/>
            <a:ext cx="1952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Cornwallis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commander</a:t>
            </a:r>
          </a:p>
          <a:p>
            <a:pPr eaLnBrk="1" hangingPunct="1"/>
            <a:r>
              <a:rPr lang="en-US" smtClean="0"/>
              <a:t>Surrendered to the Continental Army at Yorktown.</a:t>
            </a:r>
          </a:p>
        </p:txBody>
      </p:sp>
      <p:pic>
        <p:nvPicPr>
          <p:cNvPr id="23555" name="Picture 12" descr="http://t0.gstatic.com/images?q=tbn:ANd9GcQpwNAKik5pcX8B_QyTgBwDM80-Zc4SVTW8snV3hiD8bEd-BTgKbsUGDs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124200"/>
            <a:ext cx="28956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 Franklin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Renaissance Man</a:t>
            </a:r>
          </a:p>
          <a:p>
            <a:pPr eaLnBrk="1" hangingPunct="1"/>
            <a:r>
              <a:rPr lang="en-US" smtClean="0"/>
              <a:t>Successful at everything he tried</a:t>
            </a:r>
          </a:p>
          <a:p>
            <a:pPr eaLnBrk="1" hangingPunct="1"/>
            <a:r>
              <a:rPr lang="en-US" smtClean="0"/>
              <a:t>Not a rich man but realize his own potential  by his own will and ambition. </a:t>
            </a:r>
          </a:p>
          <a:p>
            <a:pPr eaLnBrk="1" hangingPunct="1"/>
            <a:r>
              <a:rPr lang="en-US" smtClean="0"/>
              <a:t>US ambassador to France during American Revolution</a:t>
            </a:r>
          </a:p>
        </p:txBody>
      </p:sp>
      <p:pic>
        <p:nvPicPr>
          <p:cNvPr id="24579" name="Picture 14" descr="http://t3.gstatic.com/images?q=tbn:ANd9GcQ6I2tB4k4V0JvaFA26WU6ppgtbIhkvY7Ch0qBgSqid8VBPGfSpEf6Co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962400"/>
            <a:ext cx="1644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Step into the Scene!</a:t>
            </a:r>
          </a:p>
          <a:p>
            <a:pPr eaLnBrk="1" hangingPunct="1"/>
            <a:r>
              <a:rPr lang="en-US" sz="3600" b="1" dirty="0" smtClean="0"/>
              <a:t>You will be shown paintings of the important battles.</a:t>
            </a:r>
          </a:p>
          <a:p>
            <a:pPr eaLnBrk="1" hangingPunct="1"/>
            <a:r>
              <a:rPr lang="en-US" sz="3600" b="1" dirty="0" smtClean="0"/>
              <a:t>Your job is to take on the role of the persons you see in the </a:t>
            </a:r>
            <a:r>
              <a:rPr lang="en-US" sz="3600" b="1" dirty="0" err="1" smtClean="0"/>
              <a:t>scence</a:t>
            </a:r>
            <a:endParaRPr lang="en-US" sz="3200" b="1" dirty="0" smtClean="0"/>
          </a:p>
        </p:txBody>
      </p:sp>
      <p:sp>
        <p:nvSpPr>
          <p:cNvPr id="26626" name="Titl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Battles of the American Revolution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Teacher: Refer to word document for step in directions and questions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Battle of Trenton 1776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Washington’s army was hurting</a:t>
            </a:r>
          </a:p>
          <a:p>
            <a:pPr eaLnBrk="1" hangingPunct="1"/>
            <a:r>
              <a:rPr lang="en-US" smtClean="0"/>
              <a:t>Christmas night Washington would make a bold move.</a:t>
            </a:r>
          </a:p>
          <a:p>
            <a:pPr eaLnBrk="1" hangingPunct="1"/>
            <a:r>
              <a:rPr lang="en-US" smtClean="0"/>
              <a:t>Led 2400 men in rowboats across Delaware River</a:t>
            </a:r>
          </a:p>
          <a:p>
            <a:pPr eaLnBrk="1" hangingPunct="1"/>
            <a:r>
              <a:rPr lang="en-US" smtClean="0"/>
              <a:t>March to Trenton, NJ where Hessians were still sleeping</a:t>
            </a:r>
          </a:p>
          <a:p>
            <a:pPr eaLnBrk="1" hangingPunct="1"/>
            <a:r>
              <a:rPr lang="en-US" smtClean="0"/>
              <a:t>Washington’s army killed 30 and took 918 captive with 6 Hessian cannons.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American victory brings new hopes.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Trenton 1776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isplaying the-battle-of-trenton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14" y="1371600"/>
            <a:ext cx="8397875" cy="52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327660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Hessian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876800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Washington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595750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Colonial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093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Victory at Saratoga 1777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American troops led by General Horatio Gates finally surrounded British General Burgoyne and his men at Saratoga, NY.</a:t>
            </a:r>
          </a:p>
          <a:p>
            <a:pPr eaLnBrk="1" hangingPunct="1"/>
            <a:r>
              <a:rPr lang="en-US" dirty="0" smtClean="0"/>
              <a:t>Burgoyne would surrender on October 17, 1777.</a:t>
            </a:r>
          </a:p>
          <a:p>
            <a:pPr lvl="1" eaLnBrk="1" hangingPunct="1"/>
            <a:r>
              <a:rPr lang="en-US" dirty="0" smtClean="0"/>
              <a:t>After this loss British war strategy would change</a:t>
            </a:r>
          </a:p>
          <a:p>
            <a:pPr lvl="1" eaLnBrk="1" hangingPunct="1"/>
            <a:r>
              <a:rPr lang="en-US" dirty="0" smtClean="0"/>
              <a:t>Keep troops close to the coast and near the big guns and supply bases of the British fleet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Ben Franklin was in France trying to negotiate an alliance…</a:t>
            </a:r>
            <a:endParaRPr lang="en-US" dirty="0"/>
          </a:p>
          <a:p>
            <a:pPr eaLnBrk="1" hangingPunct="1"/>
            <a:r>
              <a:rPr lang="en-US" dirty="0" smtClean="0"/>
              <a:t>Showed </a:t>
            </a:r>
            <a:r>
              <a:rPr lang="en-US" dirty="0" smtClean="0"/>
              <a:t>the French that Americans could win the big battles- Turning point- French would agree to support the colonists.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Saratoga 1777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93115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7975" y="336574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Gates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791200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Burgoyne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929699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Colonial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3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Winter at Valley Forge 1777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Takes months for French aid to arrive</a:t>
            </a:r>
          </a:p>
          <a:p>
            <a:pPr eaLnBrk="1" hangingPunct="1"/>
            <a:r>
              <a:rPr lang="en-US" dirty="0" smtClean="0"/>
              <a:t>British troops stayed comfortably in Philadelphia for winter</a:t>
            </a:r>
          </a:p>
          <a:p>
            <a:pPr eaLnBrk="1" hangingPunct="1"/>
            <a:r>
              <a:rPr lang="en-US" dirty="0" smtClean="0"/>
              <a:t>Continental Army stuck in bitter winter conditions at Valley Forge, PA.</a:t>
            </a:r>
          </a:p>
          <a:p>
            <a:pPr lvl="1" eaLnBrk="1" hangingPunct="1"/>
            <a:r>
              <a:rPr lang="en-US" dirty="0" smtClean="0"/>
              <a:t>Frost bite, Disease.. </a:t>
            </a:r>
          </a:p>
          <a:p>
            <a:pPr lvl="1" eaLnBrk="1" hangingPunct="1"/>
            <a:r>
              <a:rPr lang="en-US" dirty="0" smtClean="0"/>
              <a:t>2,000 out of 10,000 troops died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Washington given credit as a leader for keeping his troops together, motivated, and alive (most of them).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Americans choose sides…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Loyalists: those who opposed independence and remained loyal to the crown.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Patriots: those who wanted independence and to cut ties with Britain.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5012871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Forge 1777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258050" cy="52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2293864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Washington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7150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Von </a:t>
            </a:r>
            <a:r>
              <a:rPr lang="en-US" sz="1200" dirty="0" err="1" smtClean="0"/>
              <a:t>Steuban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86225" y="5979173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Colonial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147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Victory at Yorktown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Lafayette suggested American and French forces join together and attack British forces at Yorktown</a:t>
            </a:r>
            <a:r>
              <a:rPr lang="en-US" dirty="0" smtClean="0"/>
              <a:t>. Americans would use the geography to their advantage.</a:t>
            </a:r>
            <a:endParaRPr lang="en-US" dirty="0" smtClean="0"/>
          </a:p>
          <a:p>
            <a:pPr eaLnBrk="1" hangingPunct="1"/>
            <a:r>
              <a:rPr lang="en-US" dirty="0" smtClean="0"/>
              <a:t>Siege of Yorktown lasted 3 weeks</a:t>
            </a:r>
          </a:p>
          <a:p>
            <a:pPr eaLnBrk="1" hangingPunct="1"/>
            <a:r>
              <a:rPr lang="en-US" dirty="0" smtClean="0"/>
              <a:t>October 17, 1781 British General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Cornwallis</a:t>
            </a:r>
            <a:r>
              <a:rPr lang="en-US" dirty="0" smtClean="0"/>
              <a:t>, who was outnumbered and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under </a:t>
            </a:r>
            <a:r>
              <a:rPr lang="en-US" dirty="0" smtClean="0"/>
              <a:t>constant shelling, surrendered. </a:t>
            </a:r>
          </a:p>
          <a:p>
            <a:pPr eaLnBrk="1" hangingPunct="1"/>
            <a:r>
              <a:rPr lang="en-US" dirty="0" smtClean="0"/>
              <a:t>October 19, Washington accepted the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British </a:t>
            </a:r>
            <a:r>
              <a:rPr lang="en-US" dirty="0" smtClean="0"/>
              <a:t>surrender ending the </a:t>
            </a:r>
            <a:r>
              <a:rPr lang="en-US" dirty="0" smtClean="0"/>
              <a:t>Revolution</a:t>
            </a:r>
            <a:endParaRPr 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61913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Yorktown 1781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5863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6248400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Lafayette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3061900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Washington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12420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Colonial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36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Treaty of Paris 1783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Between Americans and British</a:t>
            </a:r>
          </a:p>
          <a:p>
            <a:pPr eaLnBrk="1" hangingPunct="1"/>
            <a:r>
              <a:rPr lang="en-US" smtClean="0"/>
              <a:t>Confirmed US independence</a:t>
            </a:r>
          </a:p>
          <a:p>
            <a:pPr eaLnBrk="1" hangingPunct="1"/>
            <a:r>
              <a:rPr lang="en-US" smtClean="0"/>
              <a:t>US granted land from Canada to Florida and from the Atlantic Ocean to the Mississippi River.</a:t>
            </a:r>
          </a:p>
          <a:p>
            <a:pPr eaLnBrk="1" hangingPunct="1"/>
            <a:r>
              <a:rPr lang="en-US" smtClean="0"/>
              <a:t>British removed all troops and forts from US land.</a:t>
            </a:r>
          </a:p>
          <a:p>
            <a:pPr eaLnBrk="1" hangingPunct="1"/>
            <a:r>
              <a:rPr lang="en-US" smtClean="0"/>
              <a:t>US agreed loyalists could sue for recovery of their losses.</a:t>
            </a:r>
          </a:p>
          <a:p>
            <a:pPr eaLnBrk="1" hangingPunct="1"/>
            <a:r>
              <a:rPr lang="en-US" smtClean="0"/>
              <a:t>US agreed British creditors could collect debts owed them by Americans.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</a:t>
            </a:r>
          </a:p>
        </p:txBody>
      </p:sp>
      <p:sp>
        <p:nvSpPr>
          <p:cNvPr id="15362" name="Rectangle 4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eaLnBrk="1" hangingPunct="1"/>
            <a:r>
              <a:rPr lang="en-US" sz="3600" smtClean="0"/>
              <a:t>Advantages</a:t>
            </a:r>
          </a:p>
          <a:p>
            <a:pPr lvl="1" eaLnBrk="1" hangingPunct="1"/>
            <a:r>
              <a:rPr lang="en-US" smtClean="0"/>
              <a:t>British Navy</a:t>
            </a:r>
          </a:p>
          <a:p>
            <a:pPr lvl="1" eaLnBrk="1" hangingPunct="1"/>
            <a:r>
              <a:rPr lang="en-US" smtClean="0"/>
              <a:t>British Army very well trained and supplied</a:t>
            </a:r>
          </a:p>
          <a:p>
            <a:pPr lvl="1" eaLnBrk="1" hangingPunct="1"/>
            <a:r>
              <a:rPr lang="en-US" smtClean="0"/>
              <a:t>Manufacturing capabilities</a:t>
            </a:r>
          </a:p>
          <a:p>
            <a:pPr lvl="1" eaLnBrk="1" hangingPunct="1"/>
            <a:r>
              <a:rPr lang="en-US" smtClean="0"/>
              <a:t>Parliament  can impose taxes to pay for it</a:t>
            </a:r>
          </a:p>
        </p:txBody>
      </p:sp>
      <p:sp>
        <p:nvSpPr>
          <p:cNvPr id="15363" name="Rectangle 5"/>
          <p:cNvSpPr>
            <a:spLocks noGrp="1"/>
          </p:cNvSpPr>
          <p:nvPr>
            <p:ph type="body"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eaLnBrk="1" hangingPunct="1"/>
            <a:r>
              <a:rPr lang="en-US" sz="3200" smtClean="0"/>
              <a:t>Disadvantages</a:t>
            </a:r>
          </a:p>
          <a:p>
            <a:pPr lvl="1" eaLnBrk="1" hangingPunct="1"/>
            <a:r>
              <a:rPr lang="en-US" smtClean="0"/>
              <a:t>No allies</a:t>
            </a:r>
          </a:p>
          <a:p>
            <a:pPr lvl="1" eaLnBrk="1" hangingPunct="1"/>
            <a:r>
              <a:rPr lang="en-US" smtClean="0"/>
              <a:t>Have to hire mercenaries</a:t>
            </a:r>
          </a:p>
          <a:p>
            <a:pPr lvl="1" eaLnBrk="1" hangingPunct="1"/>
            <a:r>
              <a:rPr lang="en-US" smtClean="0"/>
              <a:t>3000 miles away from colonies</a:t>
            </a:r>
          </a:p>
          <a:p>
            <a:pPr lvl="2" eaLnBrk="1" hangingPunct="1"/>
            <a:r>
              <a:rPr lang="en-US" sz="2400" smtClean="0"/>
              <a:t>Poor communication</a:t>
            </a:r>
          </a:p>
          <a:p>
            <a:pPr lvl="1" eaLnBrk="1" hangingPunct="1"/>
            <a:r>
              <a:rPr lang="en-US" smtClean="0"/>
              <a:t>Americans don’t play by the rules</a:t>
            </a:r>
          </a:p>
          <a:p>
            <a:pPr lvl="1" eaLnBrk="1" hangingPunct="1"/>
            <a:r>
              <a:rPr lang="en-US" smtClean="0"/>
              <a:t>Nature of American terrain</a:t>
            </a:r>
          </a:p>
          <a:p>
            <a:pPr lvl="2" eaLnBrk="1" hangingPunct="1"/>
            <a:r>
              <a:rPr lang="en-US" sz="2400" smtClean="0"/>
              <a:t>Bad roads, rivers, swamps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Americans</a:t>
            </a:r>
          </a:p>
        </p:txBody>
      </p:sp>
      <p:sp>
        <p:nvSpPr>
          <p:cNvPr id="16386" name="Rectangle 4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Advantages</a:t>
            </a:r>
          </a:p>
          <a:p>
            <a:pPr lvl="1" eaLnBrk="1" hangingPunct="1"/>
            <a:r>
              <a:rPr lang="en-US" smtClean="0"/>
              <a:t>Defending their homes from invaders</a:t>
            </a:r>
          </a:p>
          <a:p>
            <a:pPr lvl="1" eaLnBrk="1" hangingPunct="1"/>
            <a:r>
              <a:rPr lang="en-US" smtClean="0"/>
              <a:t>Passionate belief in the cause</a:t>
            </a:r>
          </a:p>
          <a:p>
            <a:pPr lvl="1" eaLnBrk="1" hangingPunct="1"/>
            <a:r>
              <a:rPr lang="en-US" smtClean="0"/>
              <a:t>Realized it would be a long struggle</a:t>
            </a:r>
          </a:p>
          <a:p>
            <a:pPr lvl="1" eaLnBrk="1" hangingPunct="1"/>
            <a:r>
              <a:rPr lang="en-US" smtClean="0"/>
              <a:t>Incredible quality of leadership</a:t>
            </a:r>
          </a:p>
        </p:txBody>
      </p:sp>
      <p:sp>
        <p:nvSpPr>
          <p:cNvPr id="16387" name="Rectangle 5"/>
          <p:cNvSpPr>
            <a:spLocks noGrp="1"/>
          </p:cNvSpPr>
          <p:nvPr>
            <p:ph type="body"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Disadvantages</a:t>
            </a:r>
          </a:p>
          <a:p>
            <a:pPr lvl="1" eaLnBrk="1" hangingPunct="1"/>
            <a:r>
              <a:rPr lang="en-US" smtClean="0"/>
              <a:t>Have to build up army and navy</a:t>
            </a:r>
          </a:p>
          <a:p>
            <a:pPr lvl="1" eaLnBrk="1" hangingPunct="1"/>
            <a:r>
              <a:rPr lang="en-US" smtClean="0"/>
              <a:t>No factories</a:t>
            </a:r>
          </a:p>
          <a:p>
            <a:pPr lvl="1" eaLnBrk="1" hangingPunct="1"/>
            <a:r>
              <a:rPr lang="en-US" smtClean="0"/>
              <a:t>Not united- no centralized government</a:t>
            </a:r>
          </a:p>
          <a:p>
            <a:pPr lvl="1" eaLnBrk="1" hangingPunct="1"/>
            <a:r>
              <a:rPr lang="en-US" smtClean="0"/>
              <a:t>Internal divisions (Loyalists)</a:t>
            </a:r>
          </a:p>
          <a:p>
            <a:pPr lvl="1" eaLnBrk="1" hangingPunct="1"/>
            <a:r>
              <a:rPr lang="en-US" smtClean="0"/>
              <a:t>Indians on frontier ally with British.</a:t>
            </a:r>
          </a:p>
          <a:p>
            <a:pPr lvl="1" eaLnBrk="1" hangingPunct="1"/>
            <a:r>
              <a:rPr lang="en-US" smtClean="0"/>
              <a:t>No treasury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of the Revolution…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 descr="http://jchatoff.files.wordpress.com/2010/07/vc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2051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icture of Major General John Burgoyne - Gentleman John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0"/>
            <a:ext cx="2257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t2.gstatic.com/images?q=tbn:ANd9GcQEAiC-2CEI69GO-gydyNZk3oPRYf0xQxOhKLcobaaEbJGusBGmqG23Z5c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447800"/>
            <a:ext cx="16621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4.bp.blogspot.com/-Q2NfgQuuc3U/TfoVvdB802I/AAAAAAAAGfM/ZHVMTPyQgCs/s400/Benedict+Arnold+-+Tragic+Hero+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371600"/>
            <a:ext cx="1952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http://t0.gstatic.com/images?q=tbn:ANd9GcT11IoIjHXeegTemAV_x1XG9DnsQxGUhzErwqonFh5TUWk10l04b0nrX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191000"/>
            <a:ext cx="18288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http://t0.gstatic.com/images?q=tbn:ANd9GcQpwNAKik5pcX8B_QyTgBwDM80-Zc4SVTW8snV3hiD8bEd-BTgKbsUGDs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4343400"/>
            <a:ext cx="20685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http://t3.gstatic.com/images?q=tbn:ANd9GcQ6I2tB4k4V0JvaFA26WU6ppgtbIhkvY7Ch0qBgSqid8VBPGfSpEf6CoA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4191000"/>
            <a:ext cx="1644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http://t0.gstatic.com/images?q=tbn:ANd9GcQQivsmM1oqyMt9oKN3i1-KMzhwF80m-hXmTnjcxIKnasxHde5LjvHIZA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29400" y="4038600"/>
            <a:ext cx="17637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George Washington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Commander in Chief of Continental Army</a:t>
            </a:r>
          </a:p>
          <a:p>
            <a:pPr eaLnBrk="1" hangingPunct="1"/>
            <a:r>
              <a:rPr lang="en-US" smtClean="0"/>
              <a:t>Displayed extraordinary leadership, reorganized the army and kept his men supplied and together long enough to outlast the British.</a:t>
            </a:r>
          </a:p>
        </p:txBody>
      </p:sp>
      <p:pic>
        <p:nvPicPr>
          <p:cNvPr id="25603" name="Picture 16" descr="http://t0.gstatic.com/images?q=tbn:ANd9GcQQivsmM1oqyMt9oKN3i1-KMzhwF80m-hXmTnjcxIKnasxHde5LjvHIZ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200400"/>
            <a:ext cx="25082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Marquis de Lafayette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Frenchman</a:t>
            </a:r>
          </a:p>
          <a:p>
            <a:pPr eaLnBrk="1" hangingPunct="1"/>
            <a:r>
              <a:rPr lang="en-US" smtClean="0"/>
              <a:t>Trained American forces</a:t>
            </a:r>
          </a:p>
          <a:p>
            <a:pPr eaLnBrk="1" hangingPunct="1"/>
            <a:r>
              <a:rPr lang="en-US" smtClean="0"/>
              <a:t>Introduced a system of progressive training being with the school of the soldier- trained with and without weapons.</a:t>
            </a:r>
          </a:p>
        </p:txBody>
      </p:sp>
      <p:pic>
        <p:nvPicPr>
          <p:cNvPr id="18435" name="Picture 2" descr="http://jchatoff.files.wordpress.com/2010/07/vc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505200"/>
            <a:ext cx="2051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Baron von Steuben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French major</a:t>
            </a:r>
          </a:p>
          <a:p>
            <a:pPr eaLnBrk="1" hangingPunct="1"/>
            <a:r>
              <a:rPr lang="en-US" smtClean="0"/>
              <a:t>Aided the colonists</a:t>
            </a:r>
          </a:p>
          <a:p>
            <a:pPr eaLnBrk="1" hangingPunct="1"/>
            <a:r>
              <a:rPr lang="en-US" smtClean="0"/>
              <a:t>Sent French aid in the form of money, arms, and supplies.</a:t>
            </a:r>
          </a:p>
        </p:txBody>
      </p:sp>
      <p:pic>
        <p:nvPicPr>
          <p:cNvPr id="22531" name="Picture 10" descr="http://t0.gstatic.com/images?q=tbn:ANd9GcT11IoIjHXeegTemAV_x1XG9DnsQxGUhzErwqonFh5TUWk10l04b0nrX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276600"/>
            <a:ext cx="2103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John Burgoyne	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general</a:t>
            </a:r>
          </a:p>
          <a:p>
            <a:pPr eaLnBrk="1" hangingPunct="1"/>
            <a:r>
              <a:rPr lang="en-US" smtClean="0"/>
              <a:t>Planned on invading NY but was defeated by Gates at Saratoga.</a:t>
            </a:r>
          </a:p>
          <a:p>
            <a:pPr eaLnBrk="1" hangingPunct="1"/>
            <a:endParaRPr lang="en-US" smtClean="0"/>
          </a:p>
        </p:txBody>
      </p:sp>
      <p:pic>
        <p:nvPicPr>
          <p:cNvPr id="19459" name="Picture 4" descr="Picture of Major General John Burgoyne - Gentleman John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81400"/>
            <a:ext cx="2257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</TotalTime>
  <Words>748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American Revolution</vt:lpstr>
      <vt:lpstr>Americans choose sides…</vt:lpstr>
      <vt:lpstr>British</vt:lpstr>
      <vt:lpstr>Americans</vt:lpstr>
      <vt:lpstr>People of the Revolution…</vt:lpstr>
      <vt:lpstr>George Washington</vt:lpstr>
      <vt:lpstr>Marquis de Lafayette</vt:lpstr>
      <vt:lpstr>Baron von Steuben </vt:lpstr>
      <vt:lpstr>General John Burgoyne </vt:lpstr>
      <vt:lpstr>Horatio Gates</vt:lpstr>
      <vt:lpstr>Benedict Arnold</vt:lpstr>
      <vt:lpstr>General Cornwallis</vt:lpstr>
      <vt:lpstr>Ben Franklin</vt:lpstr>
      <vt:lpstr>Battles of the American Revolution</vt:lpstr>
      <vt:lpstr>Battle of Trenton 1776</vt:lpstr>
      <vt:lpstr>Battle of Trenton 1776</vt:lpstr>
      <vt:lpstr>Victory at Saratoga 1777</vt:lpstr>
      <vt:lpstr>Battle of Saratoga 1777</vt:lpstr>
      <vt:lpstr>Winter at Valley Forge 1777</vt:lpstr>
      <vt:lpstr>Valley Forge 1777</vt:lpstr>
      <vt:lpstr>Victory at Yorktown</vt:lpstr>
      <vt:lpstr>Battle of Yorktown 1781</vt:lpstr>
      <vt:lpstr>The Treaty of Paris 1783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Robyn Palmer</dc:creator>
  <cp:lastModifiedBy>Windows User</cp:lastModifiedBy>
  <cp:revision>14</cp:revision>
  <dcterms:created xsi:type="dcterms:W3CDTF">2011-09-08T23:21:45Z</dcterms:created>
  <dcterms:modified xsi:type="dcterms:W3CDTF">2015-06-09T14:44:57Z</dcterms:modified>
</cp:coreProperties>
</file>